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2" r:id="rId5"/>
    <p:sldId id="257" r:id="rId6"/>
    <p:sldId id="258" r:id="rId7"/>
    <p:sldId id="259" r:id="rId8"/>
    <p:sldId id="260"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85" r:id="rId22"/>
    <p:sldId id="280"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84"/>
    <a:srgbClr val="FFFFCC"/>
    <a:srgbClr val="FFFF99"/>
    <a:srgbClr val="A9CB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660"/>
  </p:normalViewPr>
  <p:slideViewPr>
    <p:cSldViewPr snapToGrid="0">
      <p:cViewPr varScale="1">
        <p:scale>
          <a:sx n="61" d="100"/>
          <a:sy n="61" d="100"/>
        </p:scale>
        <p:origin x="1188" y="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F32C8-84A1-4DCF-A114-8343C29CF645}"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B4E55-E890-443D-BE1D-809F47DC3EF4}" type="slidenum">
              <a:rPr lang="en-US" smtClean="0"/>
              <a:t>‹#›</a:t>
            </a:fld>
            <a:endParaRPr lang="en-US"/>
          </a:p>
        </p:txBody>
      </p:sp>
    </p:spTree>
    <p:extLst>
      <p:ext uri="{BB962C8B-B14F-4D97-AF65-F5344CB8AC3E}">
        <p14:creationId xmlns:p14="http://schemas.microsoft.com/office/powerpoint/2010/main" val="8982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A7EA-D1AB-41AE-19D6-DA13B40C27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5DDF51-32B2-7F51-65BA-347BC36354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2E1392-16BA-0807-B611-0CAE455B6DC9}"/>
              </a:ext>
            </a:extLst>
          </p:cNvPr>
          <p:cNvSpPr>
            <a:spLocks noGrp="1"/>
          </p:cNvSpPr>
          <p:nvPr>
            <p:ph type="dt" sz="half" idx="10"/>
          </p:nvPr>
        </p:nvSpPr>
        <p:spPr/>
        <p:txBody>
          <a:bodyPr/>
          <a:lstStyle/>
          <a:p>
            <a:fld id="{23D5DFB3-50BB-4B10-9D46-79129FCD0199}" type="datetime1">
              <a:rPr lang="en-US" smtClean="0"/>
              <a:t>4/4/2024</a:t>
            </a:fld>
            <a:endParaRPr lang="en-US"/>
          </a:p>
        </p:txBody>
      </p:sp>
      <p:sp>
        <p:nvSpPr>
          <p:cNvPr id="5" name="Footer Placeholder 4">
            <a:extLst>
              <a:ext uri="{FF2B5EF4-FFF2-40B4-BE49-F238E27FC236}">
                <a16:creationId xmlns:a16="http://schemas.microsoft.com/office/drawing/2014/main" id="{1B6CF355-79E4-90F5-7EB9-4E91546B26F7}"/>
              </a:ext>
            </a:extLst>
          </p:cNvPr>
          <p:cNvSpPr>
            <a:spLocks noGrp="1"/>
          </p:cNvSpPr>
          <p:nvPr>
            <p:ph type="ftr" sz="quarter" idx="11"/>
          </p:nvPr>
        </p:nvSpPr>
        <p:spPr/>
        <p:txBody>
          <a:bodyPr/>
          <a:lstStyle/>
          <a:p>
            <a:r>
              <a:rPr lang="en-US"/>
              <a:t>Version 2, Updated April 1, 2024</a:t>
            </a:r>
          </a:p>
        </p:txBody>
      </p:sp>
      <p:sp>
        <p:nvSpPr>
          <p:cNvPr id="6" name="Slide Number Placeholder 5">
            <a:extLst>
              <a:ext uri="{FF2B5EF4-FFF2-40B4-BE49-F238E27FC236}">
                <a16:creationId xmlns:a16="http://schemas.microsoft.com/office/drawing/2014/main" id="{422513C0-52E3-4211-D73E-A998D4789FA3}"/>
              </a:ext>
            </a:extLst>
          </p:cNvPr>
          <p:cNvSpPr>
            <a:spLocks noGrp="1"/>
          </p:cNvSpPr>
          <p:nvPr>
            <p:ph type="sldNum" sz="quarter" idx="12"/>
          </p:nvPr>
        </p:nvSpPr>
        <p:spPr/>
        <p:txBody>
          <a:bodyPr/>
          <a:lstStyle/>
          <a:p>
            <a:fld id="{7C328EFE-44A3-4D16-A39D-E78EA997DB91}" type="slidenum">
              <a:rPr lang="en-US" smtClean="0"/>
              <a:t>‹#›</a:t>
            </a:fld>
            <a:endParaRPr lang="en-US"/>
          </a:p>
        </p:txBody>
      </p:sp>
    </p:spTree>
    <p:extLst>
      <p:ext uri="{BB962C8B-B14F-4D97-AF65-F5344CB8AC3E}">
        <p14:creationId xmlns:p14="http://schemas.microsoft.com/office/powerpoint/2010/main" val="957074936"/>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DD30-4B02-122F-B5AB-DBEB3F3CA5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336FA6-FB7C-A22B-6E83-3B2BD3742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D8248-20AA-7E77-CD66-53DACD9E4B11}"/>
              </a:ext>
            </a:extLst>
          </p:cNvPr>
          <p:cNvSpPr>
            <a:spLocks noGrp="1"/>
          </p:cNvSpPr>
          <p:nvPr>
            <p:ph type="dt" sz="half" idx="10"/>
          </p:nvPr>
        </p:nvSpPr>
        <p:spPr/>
        <p:txBody>
          <a:bodyPr/>
          <a:lstStyle/>
          <a:p>
            <a:fld id="{A9C3D2E1-1FBE-4E9A-A64F-C7F3C9E0BE3D}" type="datetime1">
              <a:rPr lang="en-US" smtClean="0"/>
              <a:t>4/4/2024</a:t>
            </a:fld>
            <a:endParaRPr lang="en-US"/>
          </a:p>
        </p:txBody>
      </p:sp>
      <p:sp>
        <p:nvSpPr>
          <p:cNvPr id="5" name="Footer Placeholder 4">
            <a:extLst>
              <a:ext uri="{FF2B5EF4-FFF2-40B4-BE49-F238E27FC236}">
                <a16:creationId xmlns:a16="http://schemas.microsoft.com/office/drawing/2014/main" id="{193E4F20-222A-C883-9875-7AB9F884B875}"/>
              </a:ext>
            </a:extLst>
          </p:cNvPr>
          <p:cNvSpPr>
            <a:spLocks noGrp="1"/>
          </p:cNvSpPr>
          <p:nvPr>
            <p:ph type="ftr" sz="quarter" idx="11"/>
          </p:nvPr>
        </p:nvSpPr>
        <p:spPr/>
        <p:txBody>
          <a:bodyPr/>
          <a:lstStyle/>
          <a:p>
            <a:r>
              <a:rPr lang="en-US"/>
              <a:t>Version 2, Updated April 1, 2024</a:t>
            </a:r>
          </a:p>
        </p:txBody>
      </p:sp>
      <p:sp>
        <p:nvSpPr>
          <p:cNvPr id="6" name="Slide Number Placeholder 5">
            <a:extLst>
              <a:ext uri="{FF2B5EF4-FFF2-40B4-BE49-F238E27FC236}">
                <a16:creationId xmlns:a16="http://schemas.microsoft.com/office/drawing/2014/main" id="{755EE117-5D54-4478-2F1D-34DBAE71A162}"/>
              </a:ext>
            </a:extLst>
          </p:cNvPr>
          <p:cNvSpPr>
            <a:spLocks noGrp="1"/>
          </p:cNvSpPr>
          <p:nvPr>
            <p:ph type="sldNum" sz="quarter" idx="12"/>
          </p:nvPr>
        </p:nvSpPr>
        <p:spPr/>
        <p:txBody>
          <a:bodyPr/>
          <a:lstStyle/>
          <a:p>
            <a:fld id="{7C328EFE-44A3-4D16-A39D-E78EA997DB91}" type="slidenum">
              <a:rPr lang="en-US" smtClean="0"/>
              <a:t>‹#›</a:t>
            </a:fld>
            <a:endParaRPr lang="en-US"/>
          </a:p>
        </p:txBody>
      </p:sp>
    </p:spTree>
    <p:extLst>
      <p:ext uri="{BB962C8B-B14F-4D97-AF65-F5344CB8AC3E}">
        <p14:creationId xmlns:p14="http://schemas.microsoft.com/office/powerpoint/2010/main" val="101251573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4B06EE-BC51-86C2-D041-5372ABB811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AF3647-C56E-B790-C0DE-32A7F15B6D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EE369-CEA8-B0F5-3D42-EFDA4A6F307C}"/>
              </a:ext>
            </a:extLst>
          </p:cNvPr>
          <p:cNvSpPr>
            <a:spLocks noGrp="1"/>
          </p:cNvSpPr>
          <p:nvPr>
            <p:ph type="dt" sz="half" idx="10"/>
          </p:nvPr>
        </p:nvSpPr>
        <p:spPr/>
        <p:txBody>
          <a:bodyPr/>
          <a:lstStyle/>
          <a:p>
            <a:fld id="{1EEA9663-B7D5-47E4-9CAE-B4A4CA9C4ED7}" type="datetime1">
              <a:rPr lang="en-US" smtClean="0"/>
              <a:t>4/4/2024</a:t>
            </a:fld>
            <a:endParaRPr lang="en-US"/>
          </a:p>
        </p:txBody>
      </p:sp>
      <p:sp>
        <p:nvSpPr>
          <p:cNvPr id="5" name="Footer Placeholder 4">
            <a:extLst>
              <a:ext uri="{FF2B5EF4-FFF2-40B4-BE49-F238E27FC236}">
                <a16:creationId xmlns:a16="http://schemas.microsoft.com/office/drawing/2014/main" id="{8D90FDFD-86E6-24C1-61C7-68196DA091FB}"/>
              </a:ext>
            </a:extLst>
          </p:cNvPr>
          <p:cNvSpPr>
            <a:spLocks noGrp="1"/>
          </p:cNvSpPr>
          <p:nvPr>
            <p:ph type="ftr" sz="quarter" idx="11"/>
          </p:nvPr>
        </p:nvSpPr>
        <p:spPr/>
        <p:txBody>
          <a:bodyPr/>
          <a:lstStyle/>
          <a:p>
            <a:r>
              <a:rPr lang="en-US"/>
              <a:t>Version 2, Updated April 1, 2024</a:t>
            </a:r>
          </a:p>
        </p:txBody>
      </p:sp>
      <p:sp>
        <p:nvSpPr>
          <p:cNvPr id="6" name="Slide Number Placeholder 5">
            <a:extLst>
              <a:ext uri="{FF2B5EF4-FFF2-40B4-BE49-F238E27FC236}">
                <a16:creationId xmlns:a16="http://schemas.microsoft.com/office/drawing/2014/main" id="{6A2D2ADC-0C26-85A3-DCE2-F31F0A268F92}"/>
              </a:ext>
            </a:extLst>
          </p:cNvPr>
          <p:cNvSpPr>
            <a:spLocks noGrp="1"/>
          </p:cNvSpPr>
          <p:nvPr>
            <p:ph type="sldNum" sz="quarter" idx="12"/>
          </p:nvPr>
        </p:nvSpPr>
        <p:spPr/>
        <p:txBody>
          <a:bodyPr/>
          <a:lstStyle/>
          <a:p>
            <a:fld id="{7C328EFE-44A3-4D16-A39D-E78EA997DB91}" type="slidenum">
              <a:rPr lang="en-US" smtClean="0"/>
              <a:t>‹#›</a:t>
            </a:fld>
            <a:endParaRPr lang="en-US"/>
          </a:p>
        </p:txBody>
      </p:sp>
    </p:spTree>
    <p:extLst>
      <p:ext uri="{BB962C8B-B14F-4D97-AF65-F5344CB8AC3E}">
        <p14:creationId xmlns:p14="http://schemas.microsoft.com/office/powerpoint/2010/main" val="225775349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88FB-807D-DF1F-663D-089938817F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9E7DD1-CFCE-2E9F-67F9-164487824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73378-BB7E-2EE0-527A-7F14CC5B3CCD}"/>
              </a:ext>
            </a:extLst>
          </p:cNvPr>
          <p:cNvSpPr>
            <a:spLocks noGrp="1"/>
          </p:cNvSpPr>
          <p:nvPr>
            <p:ph type="dt" sz="half" idx="10"/>
          </p:nvPr>
        </p:nvSpPr>
        <p:spPr/>
        <p:txBody>
          <a:bodyPr/>
          <a:lstStyle/>
          <a:p>
            <a:fld id="{88F7636D-ED9A-4FFA-B25F-BBD5BFEAE9A7}" type="datetime1">
              <a:rPr lang="en-US" smtClean="0"/>
              <a:t>4/4/2024</a:t>
            </a:fld>
            <a:endParaRPr lang="en-US"/>
          </a:p>
        </p:txBody>
      </p:sp>
      <p:sp>
        <p:nvSpPr>
          <p:cNvPr id="5" name="Footer Placeholder 4">
            <a:extLst>
              <a:ext uri="{FF2B5EF4-FFF2-40B4-BE49-F238E27FC236}">
                <a16:creationId xmlns:a16="http://schemas.microsoft.com/office/drawing/2014/main" id="{B6907E6A-2113-7A04-478C-A921BEF00E5A}"/>
              </a:ext>
            </a:extLst>
          </p:cNvPr>
          <p:cNvSpPr>
            <a:spLocks noGrp="1"/>
          </p:cNvSpPr>
          <p:nvPr>
            <p:ph type="ftr" sz="quarter" idx="11"/>
          </p:nvPr>
        </p:nvSpPr>
        <p:spPr/>
        <p:txBody>
          <a:bodyPr/>
          <a:lstStyle/>
          <a:p>
            <a:r>
              <a:rPr lang="en-US"/>
              <a:t>Version 2, Updated April 1, 2024</a:t>
            </a:r>
          </a:p>
        </p:txBody>
      </p:sp>
      <p:sp>
        <p:nvSpPr>
          <p:cNvPr id="6" name="Slide Number Placeholder 5">
            <a:extLst>
              <a:ext uri="{FF2B5EF4-FFF2-40B4-BE49-F238E27FC236}">
                <a16:creationId xmlns:a16="http://schemas.microsoft.com/office/drawing/2014/main" id="{21223534-4310-C809-1767-536C830A965B}"/>
              </a:ext>
            </a:extLst>
          </p:cNvPr>
          <p:cNvSpPr>
            <a:spLocks noGrp="1"/>
          </p:cNvSpPr>
          <p:nvPr>
            <p:ph type="sldNum" sz="quarter" idx="12"/>
          </p:nvPr>
        </p:nvSpPr>
        <p:spPr/>
        <p:txBody>
          <a:bodyPr/>
          <a:lstStyle/>
          <a:p>
            <a:fld id="{7C328EFE-44A3-4D16-A39D-E78EA997DB91}" type="slidenum">
              <a:rPr lang="en-US" smtClean="0"/>
              <a:t>‹#›</a:t>
            </a:fld>
            <a:endParaRPr lang="en-US"/>
          </a:p>
        </p:txBody>
      </p:sp>
    </p:spTree>
    <p:extLst>
      <p:ext uri="{BB962C8B-B14F-4D97-AF65-F5344CB8AC3E}">
        <p14:creationId xmlns:p14="http://schemas.microsoft.com/office/powerpoint/2010/main" val="276453078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B457-DFB4-42E5-2C41-DBAE025CE0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2A9E37-B23C-04EF-C4DF-78F1731921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A3E1E7-298E-D7D1-FB49-9D75484356A5}"/>
              </a:ext>
            </a:extLst>
          </p:cNvPr>
          <p:cNvSpPr>
            <a:spLocks noGrp="1"/>
          </p:cNvSpPr>
          <p:nvPr>
            <p:ph type="dt" sz="half" idx="10"/>
          </p:nvPr>
        </p:nvSpPr>
        <p:spPr/>
        <p:txBody>
          <a:bodyPr/>
          <a:lstStyle/>
          <a:p>
            <a:fld id="{2879F984-FCC6-4224-97A3-7AA1CBA24271}" type="datetime1">
              <a:rPr lang="en-US" smtClean="0"/>
              <a:t>4/4/2024</a:t>
            </a:fld>
            <a:endParaRPr lang="en-US"/>
          </a:p>
        </p:txBody>
      </p:sp>
      <p:sp>
        <p:nvSpPr>
          <p:cNvPr id="5" name="Footer Placeholder 4">
            <a:extLst>
              <a:ext uri="{FF2B5EF4-FFF2-40B4-BE49-F238E27FC236}">
                <a16:creationId xmlns:a16="http://schemas.microsoft.com/office/drawing/2014/main" id="{0D874C3E-0F10-5938-2B67-10475B51CB48}"/>
              </a:ext>
            </a:extLst>
          </p:cNvPr>
          <p:cNvSpPr>
            <a:spLocks noGrp="1"/>
          </p:cNvSpPr>
          <p:nvPr>
            <p:ph type="ftr" sz="quarter" idx="11"/>
          </p:nvPr>
        </p:nvSpPr>
        <p:spPr/>
        <p:txBody>
          <a:bodyPr/>
          <a:lstStyle/>
          <a:p>
            <a:r>
              <a:rPr lang="en-US"/>
              <a:t>Version 2, Updated April 1, 2024</a:t>
            </a:r>
          </a:p>
        </p:txBody>
      </p:sp>
      <p:sp>
        <p:nvSpPr>
          <p:cNvPr id="6" name="Slide Number Placeholder 5">
            <a:extLst>
              <a:ext uri="{FF2B5EF4-FFF2-40B4-BE49-F238E27FC236}">
                <a16:creationId xmlns:a16="http://schemas.microsoft.com/office/drawing/2014/main" id="{F47206E6-02D5-3127-ECA7-3B86A29E3479}"/>
              </a:ext>
            </a:extLst>
          </p:cNvPr>
          <p:cNvSpPr>
            <a:spLocks noGrp="1"/>
          </p:cNvSpPr>
          <p:nvPr>
            <p:ph type="sldNum" sz="quarter" idx="12"/>
          </p:nvPr>
        </p:nvSpPr>
        <p:spPr/>
        <p:txBody>
          <a:bodyPr/>
          <a:lstStyle/>
          <a:p>
            <a:fld id="{7C328EFE-44A3-4D16-A39D-E78EA997DB91}" type="slidenum">
              <a:rPr lang="en-US" smtClean="0"/>
              <a:t>‹#›</a:t>
            </a:fld>
            <a:endParaRPr lang="en-US"/>
          </a:p>
        </p:txBody>
      </p:sp>
    </p:spTree>
    <p:extLst>
      <p:ext uri="{BB962C8B-B14F-4D97-AF65-F5344CB8AC3E}">
        <p14:creationId xmlns:p14="http://schemas.microsoft.com/office/powerpoint/2010/main" val="393521873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7AA9-9259-3B63-7299-6137F4132C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A5E55-14E3-BEBD-DED3-43BBBD0B1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980F08-4C83-EC6D-8827-F7A23EDA39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FF51D9-C845-0E4E-8656-7F4FD943A59E}"/>
              </a:ext>
            </a:extLst>
          </p:cNvPr>
          <p:cNvSpPr>
            <a:spLocks noGrp="1"/>
          </p:cNvSpPr>
          <p:nvPr>
            <p:ph type="dt" sz="half" idx="10"/>
          </p:nvPr>
        </p:nvSpPr>
        <p:spPr/>
        <p:txBody>
          <a:bodyPr/>
          <a:lstStyle/>
          <a:p>
            <a:fld id="{E4C1E5BD-A586-4234-A0F7-5B76084625AB}" type="datetime1">
              <a:rPr lang="en-US" smtClean="0"/>
              <a:t>4/4/2024</a:t>
            </a:fld>
            <a:endParaRPr lang="en-US"/>
          </a:p>
        </p:txBody>
      </p:sp>
      <p:sp>
        <p:nvSpPr>
          <p:cNvPr id="6" name="Footer Placeholder 5">
            <a:extLst>
              <a:ext uri="{FF2B5EF4-FFF2-40B4-BE49-F238E27FC236}">
                <a16:creationId xmlns:a16="http://schemas.microsoft.com/office/drawing/2014/main" id="{A854BFB4-D63B-72C8-22FC-A2AFD464B810}"/>
              </a:ext>
            </a:extLst>
          </p:cNvPr>
          <p:cNvSpPr>
            <a:spLocks noGrp="1"/>
          </p:cNvSpPr>
          <p:nvPr>
            <p:ph type="ftr" sz="quarter" idx="11"/>
          </p:nvPr>
        </p:nvSpPr>
        <p:spPr/>
        <p:txBody>
          <a:bodyPr/>
          <a:lstStyle/>
          <a:p>
            <a:r>
              <a:rPr lang="en-US"/>
              <a:t>Version 2, Updated April 1, 2024</a:t>
            </a:r>
          </a:p>
        </p:txBody>
      </p:sp>
      <p:sp>
        <p:nvSpPr>
          <p:cNvPr id="7" name="Slide Number Placeholder 6">
            <a:extLst>
              <a:ext uri="{FF2B5EF4-FFF2-40B4-BE49-F238E27FC236}">
                <a16:creationId xmlns:a16="http://schemas.microsoft.com/office/drawing/2014/main" id="{48DF785A-F6DA-DE4E-F4AD-E413C31E2409}"/>
              </a:ext>
            </a:extLst>
          </p:cNvPr>
          <p:cNvSpPr>
            <a:spLocks noGrp="1"/>
          </p:cNvSpPr>
          <p:nvPr>
            <p:ph type="sldNum" sz="quarter" idx="12"/>
          </p:nvPr>
        </p:nvSpPr>
        <p:spPr/>
        <p:txBody>
          <a:bodyPr/>
          <a:lstStyle/>
          <a:p>
            <a:fld id="{7C328EFE-44A3-4D16-A39D-E78EA997DB91}" type="slidenum">
              <a:rPr lang="en-US" smtClean="0"/>
              <a:t>‹#›</a:t>
            </a:fld>
            <a:endParaRPr lang="en-US"/>
          </a:p>
        </p:txBody>
      </p:sp>
    </p:spTree>
    <p:extLst>
      <p:ext uri="{BB962C8B-B14F-4D97-AF65-F5344CB8AC3E}">
        <p14:creationId xmlns:p14="http://schemas.microsoft.com/office/powerpoint/2010/main" val="617983941"/>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FF71-D011-8922-D7A3-B106CF5B9F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1F1760-E943-F412-9D94-6E76F036C0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704A4-BE4D-BF10-DB0C-67FA59DC09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9DCED7-0218-45EA-E66C-95037DEC8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872CE-A08C-6DFE-CE87-E5CDAC0572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4A070-6D84-CC71-6E75-E90E4E0B0826}"/>
              </a:ext>
            </a:extLst>
          </p:cNvPr>
          <p:cNvSpPr>
            <a:spLocks noGrp="1"/>
          </p:cNvSpPr>
          <p:nvPr>
            <p:ph type="dt" sz="half" idx="10"/>
          </p:nvPr>
        </p:nvSpPr>
        <p:spPr/>
        <p:txBody>
          <a:bodyPr/>
          <a:lstStyle/>
          <a:p>
            <a:fld id="{52344D95-6F75-4DBA-8BE1-596DA9B68A72}" type="datetime1">
              <a:rPr lang="en-US" smtClean="0"/>
              <a:t>4/4/2024</a:t>
            </a:fld>
            <a:endParaRPr lang="en-US"/>
          </a:p>
        </p:txBody>
      </p:sp>
      <p:sp>
        <p:nvSpPr>
          <p:cNvPr id="8" name="Footer Placeholder 7">
            <a:extLst>
              <a:ext uri="{FF2B5EF4-FFF2-40B4-BE49-F238E27FC236}">
                <a16:creationId xmlns:a16="http://schemas.microsoft.com/office/drawing/2014/main" id="{F0B58F04-500C-5069-27B7-981AFD8F9DFF}"/>
              </a:ext>
            </a:extLst>
          </p:cNvPr>
          <p:cNvSpPr>
            <a:spLocks noGrp="1"/>
          </p:cNvSpPr>
          <p:nvPr>
            <p:ph type="ftr" sz="quarter" idx="11"/>
          </p:nvPr>
        </p:nvSpPr>
        <p:spPr/>
        <p:txBody>
          <a:bodyPr/>
          <a:lstStyle/>
          <a:p>
            <a:r>
              <a:rPr lang="en-US"/>
              <a:t>Version 2, Updated April 1, 2024</a:t>
            </a:r>
          </a:p>
        </p:txBody>
      </p:sp>
      <p:sp>
        <p:nvSpPr>
          <p:cNvPr id="9" name="Slide Number Placeholder 8">
            <a:extLst>
              <a:ext uri="{FF2B5EF4-FFF2-40B4-BE49-F238E27FC236}">
                <a16:creationId xmlns:a16="http://schemas.microsoft.com/office/drawing/2014/main" id="{12306E00-1AEF-3084-DB0F-3A9E29157A1A}"/>
              </a:ext>
            </a:extLst>
          </p:cNvPr>
          <p:cNvSpPr>
            <a:spLocks noGrp="1"/>
          </p:cNvSpPr>
          <p:nvPr>
            <p:ph type="sldNum" sz="quarter" idx="12"/>
          </p:nvPr>
        </p:nvSpPr>
        <p:spPr/>
        <p:txBody>
          <a:bodyPr/>
          <a:lstStyle/>
          <a:p>
            <a:fld id="{7C328EFE-44A3-4D16-A39D-E78EA997DB91}" type="slidenum">
              <a:rPr lang="en-US" smtClean="0"/>
              <a:t>‹#›</a:t>
            </a:fld>
            <a:endParaRPr lang="en-US"/>
          </a:p>
        </p:txBody>
      </p:sp>
    </p:spTree>
    <p:extLst>
      <p:ext uri="{BB962C8B-B14F-4D97-AF65-F5344CB8AC3E}">
        <p14:creationId xmlns:p14="http://schemas.microsoft.com/office/powerpoint/2010/main" val="363870479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5FF4B-D250-2EE6-2324-D5A1470A84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B8CD1E-7F59-7C0E-D41F-98444FF32031}"/>
              </a:ext>
            </a:extLst>
          </p:cNvPr>
          <p:cNvSpPr>
            <a:spLocks noGrp="1"/>
          </p:cNvSpPr>
          <p:nvPr>
            <p:ph type="dt" sz="half" idx="10"/>
          </p:nvPr>
        </p:nvSpPr>
        <p:spPr/>
        <p:txBody>
          <a:bodyPr/>
          <a:lstStyle/>
          <a:p>
            <a:fld id="{2CABCD9B-9527-4362-A946-BB24BF8A4479}" type="datetime1">
              <a:rPr lang="en-US" smtClean="0"/>
              <a:t>4/4/2024</a:t>
            </a:fld>
            <a:endParaRPr lang="en-US"/>
          </a:p>
        </p:txBody>
      </p:sp>
      <p:sp>
        <p:nvSpPr>
          <p:cNvPr id="4" name="Footer Placeholder 3">
            <a:extLst>
              <a:ext uri="{FF2B5EF4-FFF2-40B4-BE49-F238E27FC236}">
                <a16:creationId xmlns:a16="http://schemas.microsoft.com/office/drawing/2014/main" id="{11D1EBBF-B9C8-DBC8-66A1-8C8FB9248CB9}"/>
              </a:ext>
            </a:extLst>
          </p:cNvPr>
          <p:cNvSpPr>
            <a:spLocks noGrp="1"/>
          </p:cNvSpPr>
          <p:nvPr>
            <p:ph type="ftr" sz="quarter" idx="11"/>
          </p:nvPr>
        </p:nvSpPr>
        <p:spPr/>
        <p:txBody>
          <a:bodyPr/>
          <a:lstStyle/>
          <a:p>
            <a:r>
              <a:rPr lang="en-US"/>
              <a:t>Version 2, Updated April 1, 2024</a:t>
            </a:r>
          </a:p>
        </p:txBody>
      </p:sp>
      <p:sp>
        <p:nvSpPr>
          <p:cNvPr id="5" name="Slide Number Placeholder 4">
            <a:extLst>
              <a:ext uri="{FF2B5EF4-FFF2-40B4-BE49-F238E27FC236}">
                <a16:creationId xmlns:a16="http://schemas.microsoft.com/office/drawing/2014/main" id="{6D676B1F-A06B-04A0-69D5-F76E752C0AAA}"/>
              </a:ext>
            </a:extLst>
          </p:cNvPr>
          <p:cNvSpPr>
            <a:spLocks noGrp="1"/>
          </p:cNvSpPr>
          <p:nvPr>
            <p:ph type="sldNum" sz="quarter" idx="12"/>
          </p:nvPr>
        </p:nvSpPr>
        <p:spPr/>
        <p:txBody>
          <a:bodyPr/>
          <a:lstStyle/>
          <a:p>
            <a:fld id="{7C328EFE-44A3-4D16-A39D-E78EA997DB91}" type="slidenum">
              <a:rPr lang="en-US" smtClean="0"/>
              <a:t>‹#›</a:t>
            </a:fld>
            <a:endParaRPr lang="en-US"/>
          </a:p>
        </p:txBody>
      </p:sp>
    </p:spTree>
    <p:extLst>
      <p:ext uri="{BB962C8B-B14F-4D97-AF65-F5344CB8AC3E}">
        <p14:creationId xmlns:p14="http://schemas.microsoft.com/office/powerpoint/2010/main" val="1801481815"/>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243DA4-408C-F568-6601-B98761CAA4E9}"/>
              </a:ext>
            </a:extLst>
          </p:cNvPr>
          <p:cNvSpPr>
            <a:spLocks noGrp="1"/>
          </p:cNvSpPr>
          <p:nvPr>
            <p:ph type="dt" sz="half" idx="10"/>
          </p:nvPr>
        </p:nvSpPr>
        <p:spPr/>
        <p:txBody>
          <a:bodyPr/>
          <a:lstStyle/>
          <a:p>
            <a:fld id="{539AA7BA-DAE1-4E3E-A8AE-1EF28D8480CA}" type="datetime1">
              <a:rPr lang="en-US" smtClean="0"/>
              <a:t>4/4/2024</a:t>
            </a:fld>
            <a:endParaRPr lang="en-US"/>
          </a:p>
        </p:txBody>
      </p:sp>
      <p:sp>
        <p:nvSpPr>
          <p:cNvPr id="3" name="Footer Placeholder 2">
            <a:extLst>
              <a:ext uri="{FF2B5EF4-FFF2-40B4-BE49-F238E27FC236}">
                <a16:creationId xmlns:a16="http://schemas.microsoft.com/office/drawing/2014/main" id="{11AF49E6-BF4F-1DA2-FC61-53BF6AF8AF94}"/>
              </a:ext>
            </a:extLst>
          </p:cNvPr>
          <p:cNvSpPr>
            <a:spLocks noGrp="1"/>
          </p:cNvSpPr>
          <p:nvPr>
            <p:ph type="ftr" sz="quarter" idx="11"/>
          </p:nvPr>
        </p:nvSpPr>
        <p:spPr/>
        <p:txBody>
          <a:bodyPr/>
          <a:lstStyle/>
          <a:p>
            <a:r>
              <a:rPr lang="en-US"/>
              <a:t>Version 2, Updated April 1, 2024</a:t>
            </a:r>
          </a:p>
        </p:txBody>
      </p:sp>
      <p:sp>
        <p:nvSpPr>
          <p:cNvPr id="4" name="Slide Number Placeholder 3">
            <a:extLst>
              <a:ext uri="{FF2B5EF4-FFF2-40B4-BE49-F238E27FC236}">
                <a16:creationId xmlns:a16="http://schemas.microsoft.com/office/drawing/2014/main" id="{8B237856-88F6-161F-4073-8A775285AA2A}"/>
              </a:ext>
            </a:extLst>
          </p:cNvPr>
          <p:cNvSpPr>
            <a:spLocks noGrp="1"/>
          </p:cNvSpPr>
          <p:nvPr>
            <p:ph type="sldNum" sz="quarter" idx="12"/>
          </p:nvPr>
        </p:nvSpPr>
        <p:spPr/>
        <p:txBody>
          <a:bodyPr/>
          <a:lstStyle/>
          <a:p>
            <a:fld id="{7C328EFE-44A3-4D16-A39D-E78EA997DB91}" type="slidenum">
              <a:rPr lang="en-US" smtClean="0"/>
              <a:t>‹#›</a:t>
            </a:fld>
            <a:endParaRPr lang="en-US"/>
          </a:p>
        </p:txBody>
      </p:sp>
    </p:spTree>
    <p:extLst>
      <p:ext uri="{BB962C8B-B14F-4D97-AF65-F5344CB8AC3E}">
        <p14:creationId xmlns:p14="http://schemas.microsoft.com/office/powerpoint/2010/main" val="337265518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B020-B1D2-5921-B4AE-DB8A55BD30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FC216B-9353-9D63-2EA0-B4A510664F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8B08AE-5298-FC69-FE44-8572AFB54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2F8A39-B33C-6A4D-808D-CB23CF072AAE}"/>
              </a:ext>
            </a:extLst>
          </p:cNvPr>
          <p:cNvSpPr>
            <a:spLocks noGrp="1"/>
          </p:cNvSpPr>
          <p:nvPr>
            <p:ph type="dt" sz="half" idx="10"/>
          </p:nvPr>
        </p:nvSpPr>
        <p:spPr/>
        <p:txBody>
          <a:bodyPr/>
          <a:lstStyle/>
          <a:p>
            <a:fld id="{323DF454-0AF0-455B-8998-D89CB7DA8D82}" type="datetime1">
              <a:rPr lang="en-US" smtClean="0"/>
              <a:t>4/4/2024</a:t>
            </a:fld>
            <a:endParaRPr lang="en-US"/>
          </a:p>
        </p:txBody>
      </p:sp>
      <p:sp>
        <p:nvSpPr>
          <p:cNvPr id="6" name="Footer Placeholder 5">
            <a:extLst>
              <a:ext uri="{FF2B5EF4-FFF2-40B4-BE49-F238E27FC236}">
                <a16:creationId xmlns:a16="http://schemas.microsoft.com/office/drawing/2014/main" id="{39C7D80F-4002-E70E-3B70-417EFC576C10}"/>
              </a:ext>
            </a:extLst>
          </p:cNvPr>
          <p:cNvSpPr>
            <a:spLocks noGrp="1"/>
          </p:cNvSpPr>
          <p:nvPr>
            <p:ph type="ftr" sz="quarter" idx="11"/>
          </p:nvPr>
        </p:nvSpPr>
        <p:spPr/>
        <p:txBody>
          <a:bodyPr/>
          <a:lstStyle/>
          <a:p>
            <a:r>
              <a:rPr lang="en-US"/>
              <a:t>Version 2, Updated April 1, 2024</a:t>
            </a:r>
          </a:p>
        </p:txBody>
      </p:sp>
      <p:sp>
        <p:nvSpPr>
          <p:cNvPr id="7" name="Slide Number Placeholder 6">
            <a:extLst>
              <a:ext uri="{FF2B5EF4-FFF2-40B4-BE49-F238E27FC236}">
                <a16:creationId xmlns:a16="http://schemas.microsoft.com/office/drawing/2014/main" id="{E831EAC7-8BA3-61DD-DB46-2BC6BB609D8F}"/>
              </a:ext>
            </a:extLst>
          </p:cNvPr>
          <p:cNvSpPr>
            <a:spLocks noGrp="1"/>
          </p:cNvSpPr>
          <p:nvPr>
            <p:ph type="sldNum" sz="quarter" idx="12"/>
          </p:nvPr>
        </p:nvSpPr>
        <p:spPr/>
        <p:txBody>
          <a:bodyPr/>
          <a:lstStyle/>
          <a:p>
            <a:fld id="{7C328EFE-44A3-4D16-A39D-E78EA997DB91}" type="slidenum">
              <a:rPr lang="en-US" smtClean="0"/>
              <a:t>‹#›</a:t>
            </a:fld>
            <a:endParaRPr lang="en-US"/>
          </a:p>
        </p:txBody>
      </p:sp>
    </p:spTree>
    <p:extLst>
      <p:ext uri="{BB962C8B-B14F-4D97-AF65-F5344CB8AC3E}">
        <p14:creationId xmlns:p14="http://schemas.microsoft.com/office/powerpoint/2010/main" val="131328155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90AA-30B4-D20E-0915-23DB9ED01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7389D9-87E2-0D14-DFBE-171F221A86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52F8D0-1FD2-61FF-5C33-DE6C21339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4D002-0AE3-37D5-99E0-B448F194F0F1}"/>
              </a:ext>
            </a:extLst>
          </p:cNvPr>
          <p:cNvSpPr>
            <a:spLocks noGrp="1"/>
          </p:cNvSpPr>
          <p:nvPr>
            <p:ph type="dt" sz="half" idx="10"/>
          </p:nvPr>
        </p:nvSpPr>
        <p:spPr/>
        <p:txBody>
          <a:bodyPr/>
          <a:lstStyle/>
          <a:p>
            <a:fld id="{32A74424-141C-4EE5-87E5-6AD9EA3B90BF}" type="datetime1">
              <a:rPr lang="en-US" smtClean="0"/>
              <a:t>4/4/2024</a:t>
            </a:fld>
            <a:endParaRPr lang="en-US"/>
          </a:p>
        </p:txBody>
      </p:sp>
      <p:sp>
        <p:nvSpPr>
          <p:cNvPr id="6" name="Footer Placeholder 5">
            <a:extLst>
              <a:ext uri="{FF2B5EF4-FFF2-40B4-BE49-F238E27FC236}">
                <a16:creationId xmlns:a16="http://schemas.microsoft.com/office/drawing/2014/main" id="{D01152E5-65ED-37AC-9A7A-2451A6F36A96}"/>
              </a:ext>
            </a:extLst>
          </p:cNvPr>
          <p:cNvSpPr>
            <a:spLocks noGrp="1"/>
          </p:cNvSpPr>
          <p:nvPr>
            <p:ph type="ftr" sz="quarter" idx="11"/>
          </p:nvPr>
        </p:nvSpPr>
        <p:spPr/>
        <p:txBody>
          <a:bodyPr/>
          <a:lstStyle/>
          <a:p>
            <a:r>
              <a:rPr lang="en-US"/>
              <a:t>Version 2, Updated April 1, 2024</a:t>
            </a:r>
          </a:p>
        </p:txBody>
      </p:sp>
      <p:sp>
        <p:nvSpPr>
          <p:cNvPr id="7" name="Slide Number Placeholder 6">
            <a:extLst>
              <a:ext uri="{FF2B5EF4-FFF2-40B4-BE49-F238E27FC236}">
                <a16:creationId xmlns:a16="http://schemas.microsoft.com/office/drawing/2014/main" id="{55CBEBD1-40EE-E731-D2B2-56D2172074D1}"/>
              </a:ext>
            </a:extLst>
          </p:cNvPr>
          <p:cNvSpPr>
            <a:spLocks noGrp="1"/>
          </p:cNvSpPr>
          <p:nvPr>
            <p:ph type="sldNum" sz="quarter" idx="12"/>
          </p:nvPr>
        </p:nvSpPr>
        <p:spPr/>
        <p:txBody>
          <a:bodyPr/>
          <a:lstStyle/>
          <a:p>
            <a:fld id="{7C328EFE-44A3-4D16-A39D-E78EA997DB91}" type="slidenum">
              <a:rPr lang="en-US" smtClean="0"/>
              <a:t>‹#›</a:t>
            </a:fld>
            <a:endParaRPr lang="en-US"/>
          </a:p>
        </p:txBody>
      </p:sp>
    </p:spTree>
    <p:extLst>
      <p:ext uri="{BB962C8B-B14F-4D97-AF65-F5344CB8AC3E}">
        <p14:creationId xmlns:p14="http://schemas.microsoft.com/office/powerpoint/2010/main" val="3665507938"/>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4E8CE7-1426-8972-1E6F-AEEF7F819C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8C270F-DA0C-925D-2AE4-537B9CE2E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B6FD66-7880-DAB3-8B04-BDA316E9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11B92-967E-4341-AB24-C44A59C8D645}" type="datetime1">
              <a:rPr lang="en-US" smtClean="0"/>
              <a:t>4/4/2024</a:t>
            </a:fld>
            <a:endParaRPr lang="en-US"/>
          </a:p>
        </p:txBody>
      </p:sp>
      <p:sp>
        <p:nvSpPr>
          <p:cNvPr id="5" name="Footer Placeholder 4">
            <a:extLst>
              <a:ext uri="{FF2B5EF4-FFF2-40B4-BE49-F238E27FC236}">
                <a16:creationId xmlns:a16="http://schemas.microsoft.com/office/drawing/2014/main" id="{47BE0FDE-BF84-7143-3CB1-5E64814162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Version 2, Updated April 1, 2024</a:t>
            </a:r>
          </a:p>
        </p:txBody>
      </p:sp>
      <p:sp>
        <p:nvSpPr>
          <p:cNvPr id="6" name="Slide Number Placeholder 5">
            <a:extLst>
              <a:ext uri="{FF2B5EF4-FFF2-40B4-BE49-F238E27FC236}">
                <a16:creationId xmlns:a16="http://schemas.microsoft.com/office/drawing/2014/main" id="{C8E79275-B72D-5D68-1247-3F5E1DF5AC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28EFE-44A3-4D16-A39D-E78EA997DB91}" type="slidenum">
              <a:rPr lang="en-US" smtClean="0"/>
              <a:t>‹#›</a:t>
            </a:fld>
            <a:endParaRPr lang="en-US"/>
          </a:p>
        </p:txBody>
      </p:sp>
    </p:spTree>
    <p:extLst>
      <p:ext uri="{BB962C8B-B14F-4D97-AF65-F5344CB8AC3E}">
        <p14:creationId xmlns:p14="http://schemas.microsoft.com/office/powerpoint/2010/main" val="2513700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cid:image001.png@01DA844F.56F4D660"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cid:image001.png@01DA8450.21C32C20"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cid:image001.png@01DA8452.855D9B6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cid:image001.png@01DA8455.CA7FF14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cid:image001.png@01DA8459.4BFFEBF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cid:image001.png@01DA845E.1340151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176110&amp;picture=fast-sport-car"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help.arizona.edu/tech/search.php"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ids.medicine.arizona.edu/data-reports/administration/speed"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cid:image001.png@01DA8118.60C5E0B0"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FC75-404A-7401-9023-647C0D913497}"/>
              </a:ext>
            </a:extLst>
          </p:cNvPr>
          <p:cNvSpPr>
            <a:spLocks noGrp="1"/>
          </p:cNvSpPr>
          <p:nvPr>
            <p:ph type="ctrTitle"/>
          </p:nvPr>
        </p:nvSpPr>
        <p:spPr>
          <a:xfrm>
            <a:off x="1416207" y="2397731"/>
            <a:ext cx="9144000" cy="1006475"/>
          </a:xfrm>
        </p:spPr>
        <p:txBody>
          <a:bodyPr>
            <a:normAutofit/>
          </a:bodyPr>
          <a:lstStyle/>
          <a:p>
            <a:r>
              <a:rPr lang="en-US" sz="4000" b="1" dirty="0">
                <a:solidFill>
                  <a:srgbClr val="002060"/>
                </a:solidFill>
                <a:latin typeface="Aptos"/>
              </a:rPr>
              <a:t>WELCOME TO SPEED!</a:t>
            </a:r>
          </a:p>
        </p:txBody>
      </p:sp>
      <p:sp>
        <p:nvSpPr>
          <p:cNvPr id="3" name="Subtitle 2">
            <a:extLst>
              <a:ext uri="{FF2B5EF4-FFF2-40B4-BE49-F238E27FC236}">
                <a16:creationId xmlns:a16="http://schemas.microsoft.com/office/drawing/2014/main" id="{AD1E0F4B-B959-59F1-7273-BB453F1A4B47}"/>
              </a:ext>
            </a:extLst>
          </p:cNvPr>
          <p:cNvSpPr>
            <a:spLocks noGrp="1"/>
          </p:cNvSpPr>
          <p:nvPr>
            <p:ph type="subTitle" idx="1"/>
          </p:nvPr>
        </p:nvSpPr>
        <p:spPr/>
        <p:txBody>
          <a:bodyPr/>
          <a:lstStyle/>
          <a:p>
            <a:endParaRPr lang="en-US" dirty="0"/>
          </a:p>
          <a:p>
            <a:endParaRPr lang="en-US" dirty="0"/>
          </a:p>
        </p:txBody>
      </p:sp>
      <p:pic>
        <p:nvPicPr>
          <p:cNvPr id="1026" name="Picture 2" descr="COM – Tucson Awarded Full LCME Accreditation | UArizona Health Sciences">
            <a:extLst>
              <a:ext uri="{FF2B5EF4-FFF2-40B4-BE49-F238E27FC236}">
                <a16:creationId xmlns:a16="http://schemas.microsoft.com/office/drawing/2014/main" id="{0AC7D03B-7EB0-8B15-EF0A-647E13402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87" y="201905"/>
            <a:ext cx="1883659" cy="7848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C3C80E3-E5B6-3D1C-41B8-6AC1C033794E}"/>
              </a:ext>
            </a:extLst>
          </p:cNvPr>
          <p:cNvPicPr>
            <a:picLocks noChangeAspect="1"/>
          </p:cNvPicPr>
          <p:nvPr/>
        </p:nvPicPr>
        <p:blipFill>
          <a:blip r:embed="rId3"/>
          <a:stretch>
            <a:fillRect/>
          </a:stretch>
        </p:blipFill>
        <p:spPr>
          <a:xfrm>
            <a:off x="9833586" y="88047"/>
            <a:ext cx="2259388" cy="659868"/>
          </a:xfrm>
          <a:prstGeom prst="rect">
            <a:avLst/>
          </a:prstGeom>
        </p:spPr>
      </p:pic>
      <p:sp>
        <p:nvSpPr>
          <p:cNvPr id="6" name="TextBox 5">
            <a:extLst>
              <a:ext uri="{FF2B5EF4-FFF2-40B4-BE49-F238E27FC236}">
                <a16:creationId xmlns:a16="http://schemas.microsoft.com/office/drawing/2014/main" id="{A174C39F-73DC-6AF4-08B8-BBA2414CBA96}"/>
              </a:ext>
            </a:extLst>
          </p:cNvPr>
          <p:cNvSpPr txBox="1"/>
          <p:nvPr/>
        </p:nvSpPr>
        <p:spPr>
          <a:xfrm>
            <a:off x="4445325" y="3602038"/>
            <a:ext cx="3085763" cy="369332"/>
          </a:xfrm>
          <a:prstGeom prst="rect">
            <a:avLst/>
          </a:prstGeom>
          <a:noFill/>
        </p:spPr>
        <p:txBody>
          <a:bodyPr wrap="square" lIns="91440" tIns="45720" rIns="91440" bIns="45720" rtlCol="0" anchor="t">
            <a:spAutoFit/>
          </a:bodyPr>
          <a:lstStyle/>
          <a:p>
            <a:r>
              <a:rPr lang="en-US" dirty="0">
                <a:solidFill>
                  <a:srgbClr val="002060"/>
                </a:solidFill>
                <a:latin typeface="Aptos"/>
              </a:rPr>
              <a:t>SPEED Version 1.3 Overview</a:t>
            </a:r>
          </a:p>
        </p:txBody>
      </p:sp>
      <p:sp>
        <p:nvSpPr>
          <p:cNvPr id="7" name="Footer Placeholder 6">
            <a:extLst>
              <a:ext uri="{FF2B5EF4-FFF2-40B4-BE49-F238E27FC236}">
                <a16:creationId xmlns:a16="http://schemas.microsoft.com/office/drawing/2014/main" id="{A8F1E22E-FAD9-9FB9-D925-6608C2C21A43}"/>
              </a:ext>
            </a:extLst>
          </p:cNvPr>
          <p:cNvSpPr>
            <a:spLocks noGrp="1"/>
          </p:cNvSpPr>
          <p:nvPr>
            <p:ph type="ftr" sz="quarter" idx="11"/>
          </p:nvPr>
        </p:nvSpPr>
        <p:spPr>
          <a:xfrm>
            <a:off x="4038600" y="6446849"/>
            <a:ext cx="4114800" cy="411151"/>
          </a:xfrm>
        </p:spPr>
        <p:txBody>
          <a:bodyPr/>
          <a:lstStyle/>
          <a:p>
            <a:r>
              <a:rPr lang="en-US" sz="1000" i="1" dirty="0">
                <a:solidFill>
                  <a:srgbClr val="002060"/>
                </a:solidFill>
                <a:latin typeface="Aptos"/>
              </a:rPr>
              <a:t>Version 1.3, Updated April 1, 2024</a:t>
            </a:r>
            <a:endParaRPr lang="en-US" sz="1000" i="1" dirty="0">
              <a:solidFill>
                <a:srgbClr val="002060"/>
              </a:solidFill>
              <a:latin typeface="Aptos"/>
              <a:ea typeface="Calibri"/>
              <a:cs typeface="Calibri"/>
            </a:endParaRPr>
          </a:p>
        </p:txBody>
      </p:sp>
    </p:spTree>
    <p:extLst>
      <p:ext uri="{BB962C8B-B14F-4D97-AF65-F5344CB8AC3E}">
        <p14:creationId xmlns:p14="http://schemas.microsoft.com/office/powerpoint/2010/main" val="305754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DCA5DB-699A-3B84-9BFE-571CC8D76308}"/>
              </a:ext>
            </a:extLst>
          </p:cNvPr>
          <p:cNvSpPr>
            <a:spLocks noGrp="1"/>
          </p:cNvSpPr>
          <p:nvPr>
            <p:ph type="ftr" sz="quarter" idx="11"/>
          </p:nvPr>
        </p:nvSpPr>
        <p:spPr>
          <a:xfrm>
            <a:off x="3501886" y="6400800"/>
            <a:ext cx="5188226" cy="457200"/>
          </a:xfrm>
        </p:spPr>
        <p:txBody>
          <a:bodyPr/>
          <a:lstStyle/>
          <a:p>
            <a:r>
              <a:rPr lang="en-US" sz="1000" i="1" dirty="0">
                <a:solidFill>
                  <a:srgbClr val="002060"/>
                </a:solidFill>
                <a:latin typeface="Aptos" panose="020B0004020202020204" pitchFamily="34" charset="0"/>
              </a:rPr>
              <a:t>Version 1.3, Updated April 1, 2024</a:t>
            </a:r>
          </a:p>
        </p:txBody>
      </p:sp>
      <p:pic>
        <p:nvPicPr>
          <p:cNvPr id="2" name="Picture 2" descr="COM – Tucson Awarded Full LCME Accreditation | UArizona Health Sciences">
            <a:extLst>
              <a:ext uri="{FF2B5EF4-FFF2-40B4-BE49-F238E27FC236}">
                <a16:creationId xmlns:a16="http://schemas.microsoft.com/office/drawing/2014/main" id="{BDAF2346-4676-A586-8179-4CB02F01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87" y="201905"/>
            <a:ext cx="1883659" cy="784858"/>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a:extLst>
              <a:ext uri="{FF2B5EF4-FFF2-40B4-BE49-F238E27FC236}">
                <a16:creationId xmlns:a16="http://schemas.microsoft.com/office/drawing/2014/main" id="{F3531D4D-E4E8-1A85-D0BF-516C2E16015D}"/>
              </a:ext>
            </a:extLst>
          </p:cNvPr>
          <p:cNvPicPr>
            <a:picLocks noGrp="1" noChangeAspect="1"/>
          </p:cNvPicPr>
          <p:nvPr>
            <p:ph idx="1"/>
          </p:nvPr>
        </p:nvPicPr>
        <p:blipFill>
          <a:blip r:embed="rId3"/>
          <a:stretch>
            <a:fillRect/>
          </a:stretch>
        </p:blipFill>
        <p:spPr>
          <a:xfrm>
            <a:off x="1803071" y="1129260"/>
            <a:ext cx="8984617" cy="5238463"/>
          </a:xfrm>
        </p:spPr>
      </p:pic>
      <p:sp>
        <p:nvSpPr>
          <p:cNvPr id="17" name="TextBox 16">
            <a:extLst>
              <a:ext uri="{FF2B5EF4-FFF2-40B4-BE49-F238E27FC236}">
                <a16:creationId xmlns:a16="http://schemas.microsoft.com/office/drawing/2014/main" id="{8348EB2A-AB54-FF5E-9BF9-E2B11107AD38}"/>
              </a:ext>
            </a:extLst>
          </p:cNvPr>
          <p:cNvSpPr txBox="1"/>
          <p:nvPr/>
        </p:nvSpPr>
        <p:spPr>
          <a:xfrm>
            <a:off x="4940391" y="787657"/>
            <a:ext cx="4044741" cy="646331"/>
          </a:xfrm>
          <a:prstGeom prst="rect">
            <a:avLst/>
          </a:prstGeom>
          <a:solidFill>
            <a:srgbClr val="007D84"/>
          </a:solidFill>
        </p:spPr>
        <p:txBody>
          <a:bodyPr wrap="square" rtlCol="0">
            <a:spAutoFit/>
          </a:bodyPr>
          <a:lstStyle/>
          <a:p>
            <a:pPr algn="ctr"/>
            <a:r>
              <a:rPr lang="en-US" dirty="0">
                <a:solidFill>
                  <a:schemeClr val="bg1"/>
                </a:solidFill>
                <a:latin typeface="Aptos" panose="020B0004020202020204" pitchFamily="34" charset="0"/>
                <a:cs typeface="Times New Roman" panose="02020603050405020304" pitchFamily="18" charset="0"/>
              </a:rPr>
              <a:t>From the Data and Reports drop-down menu select “Administration”</a:t>
            </a:r>
          </a:p>
        </p:txBody>
      </p:sp>
      <p:sp>
        <p:nvSpPr>
          <p:cNvPr id="8" name="TextBox 7">
            <a:extLst>
              <a:ext uri="{FF2B5EF4-FFF2-40B4-BE49-F238E27FC236}">
                <a16:creationId xmlns:a16="http://schemas.microsoft.com/office/drawing/2014/main" id="{465D45D1-870C-1DA7-3E94-08C10B13798B}"/>
              </a:ext>
            </a:extLst>
          </p:cNvPr>
          <p:cNvSpPr txBox="1"/>
          <p:nvPr/>
        </p:nvSpPr>
        <p:spPr>
          <a:xfrm>
            <a:off x="10902154" y="4812524"/>
            <a:ext cx="881339" cy="1350968"/>
          </a:xfrm>
          <a:prstGeom prst="rect">
            <a:avLst/>
          </a:prstGeom>
          <a:noFill/>
        </p:spPr>
        <p:txBody>
          <a:bodyPr wrap="square" rtlCol="0">
            <a:spAutoFit/>
          </a:bodyPr>
          <a:lstStyle/>
          <a:p>
            <a:endParaRPr lang="en-US" dirty="0"/>
          </a:p>
        </p:txBody>
      </p:sp>
      <p:sp>
        <p:nvSpPr>
          <p:cNvPr id="10" name="Rectangle 9">
            <a:extLst>
              <a:ext uri="{FF2B5EF4-FFF2-40B4-BE49-F238E27FC236}">
                <a16:creationId xmlns:a16="http://schemas.microsoft.com/office/drawing/2014/main" id="{0AD3E74B-2D2B-0092-EE7A-589350619788}"/>
              </a:ext>
            </a:extLst>
          </p:cNvPr>
          <p:cNvSpPr>
            <a:spLocks noChangeArrowheads="1"/>
          </p:cNvSpPr>
          <p:nvPr/>
        </p:nvSpPr>
        <p:spPr bwMode="auto">
          <a:xfrm flipV="1">
            <a:off x="6765233" y="2209861"/>
            <a:ext cx="97809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8">
            <a:extLst>
              <a:ext uri="{FF2B5EF4-FFF2-40B4-BE49-F238E27FC236}">
                <a16:creationId xmlns:a16="http://schemas.microsoft.com/office/drawing/2014/main" id="{1AF71683-3CB8-19DB-EFEF-A9DEE008AD07}"/>
              </a:ext>
            </a:extLst>
          </p:cNvPr>
          <p:cNvSpPr>
            <a:spLocks noChangeArrowheads="1"/>
          </p:cNvSpPr>
          <p:nvPr/>
        </p:nvSpPr>
        <p:spPr bwMode="auto">
          <a:xfrm>
            <a:off x="199381"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7">
            <a:extLst>
              <a:ext uri="{FF2B5EF4-FFF2-40B4-BE49-F238E27FC236}">
                <a16:creationId xmlns:a16="http://schemas.microsoft.com/office/drawing/2014/main" id="{6D9A9A61-DEFE-4582-27AA-73F57E9370B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601473" y="2531328"/>
            <a:ext cx="1361288" cy="196273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16F98401-91EC-6A9D-2D4C-AA0D5EDC837D}"/>
              </a:ext>
            </a:extLst>
          </p:cNvPr>
          <p:cNvCxnSpPr>
            <a:cxnSpLocks/>
          </p:cNvCxnSpPr>
          <p:nvPr/>
        </p:nvCxnSpPr>
        <p:spPr>
          <a:xfrm flipH="1">
            <a:off x="6196869" y="1432166"/>
            <a:ext cx="1102906" cy="1238671"/>
          </a:xfrm>
          <a:prstGeom prst="straightConnector1">
            <a:avLst/>
          </a:prstGeom>
          <a:ln w="15875" cmpd="sng">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51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DCA5DB-699A-3B84-9BFE-571CC8D76308}"/>
              </a:ext>
            </a:extLst>
          </p:cNvPr>
          <p:cNvSpPr>
            <a:spLocks noGrp="1"/>
          </p:cNvSpPr>
          <p:nvPr>
            <p:ph type="ftr" sz="quarter" idx="11"/>
          </p:nvPr>
        </p:nvSpPr>
        <p:spPr>
          <a:xfrm>
            <a:off x="3547587" y="6531429"/>
            <a:ext cx="5188226" cy="326571"/>
          </a:xfrm>
        </p:spPr>
        <p:txBody>
          <a:bodyPr/>
          <a:lstStyle/>
          <a:p>
            <a:r>
              <a:rPr lang="en-US" sz="1000" i="1" dirty="0">
                <a:solidFill>
                  <a:srgbClr val="002060"/>
                </a:solidFill>
                <a:latin typeface="Aptos" panose="020B0004020202020204" pitchFamily="34" charset="0"/>
              </a:rPr>
              <a:t>Version 1.3, Updated April 1, 2024</a:t>
            </a:r>
          </a:p>
        </p:txBody>
      </p:sp>
      <p:cxnSp>
        <p:nvCxnSpPr>
          <p:cNvPr id="14" name="Straight Arrow Connector 13">
            <a:extLst>
              <a:ext uri="{FF2B5EF4-FFF2-40B4-BE49-F238E27FC236}">
                <a16:creationId xmlns:a16="http://schemas.microsoft.com/office/drawing/2014/main" id="{02A7AA00-CB24-29D4-F23B-399BA5A9FA9E}"/>
              </a:ext>
            </a:extLst>
          </p:cNvPr>
          <p:cNvCxnSpPr>
            <a:cxnSpLocks/>
          </p:cNvCxnSpPr>
          <p:nvPr/>
        </p:nvCxnSpPr>
        <p:spPr>
          <a:xfrm flipH="1">
            <a:off x="6141700" y="2689897"/>
            <a:ext cx="700385" cy="674066"/>
          </a:xfrm>
          <a:prstGeom prst="straightConnector1">
            <a:avLst/>
          </a:prstGeom>
          <a:ln w="15875" cmpd="sng">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D236A56-DAAE-0927-A44A-307A1C98582F}"/>
              </a:ext>
            </a:extLst>
          </p:cNvPr>
          <p:cNvSpPr/>
          <p:nvPr/>
        </p:nvSpPr>
        <p:spPr>
          <a:xfrm>
            <a:off x="2051942" y="4877455"/>
            <a:ext cx="959608" cy="373626"/>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83A47D6-5D52-13BB-D7A4-DB2D6E74A605}"/>
              </a:ext>
            </a:extLst>
          </p:cNvPr>
          <p:cNvSpPr txBox="1"/>
          <p:nvPr/>
        </p:nvSpPr>
        <p:spPr>
          <a:xfrm>
            <a:off x="6597678" y="2939835"/>
            <a:ext cx="1189232" cy="338554"/>
          </a:xfrm>
          <a:prstGeom prst="rect">
            <a:avLst/>
          </a:prstGeom>
          <a:noFill/>
        </p:spPr>
        <p:txBody>
          <a:bodyPr wrap="square" rtlCol="0">
            <a:spAutoFit/>
          </a:bodyPr>
          <a:lstStyle/>
          <a:p>
            <a:r>
              <a:rPr lang="en-US" sz="1600" dirty="0">
                <a:solidFill>
                  <a:srgbClr val="C00000"/>
                </a:solidFill>
                <a:latin typeface="Aptos" panose="020B0004020202020204" pitchFamily="34" charset="0"/>
                <a:cs typeface="Times New Roman" panose="02020603050405020304" pitchFamily="18" charset="0"/>
              </a:rPr>
              <a:t>Step 1</a:t>
            </a:r>
          </a:p>
        </p:txBody>
      </p:sp>
      <p:sp>
        <p:nvSpPr>
          <p:cNvPr id="24" name="TextBox 23">
            <a:extLst>
              <a:ext uri="{FF2B5EF4-FFF2-40B4-BE49-F238E27FC236}">
                <a16:creationId xmlns:a16="http://schemas.microsoft.com/office/drawing/2014/main" id="{8B6DB01A-3D92-FE49-6892-0D3B3710AA12}"/>
              </a:ext>
            </a:extLst>
          </p:cNvPr>
          <p:cNvSpPr txBox="1"/>
          <p:nvPr/>
        </p:nvSpPr>
        <p:spPr>
          <a:xfrm>
            <a:off x="3038077" y="4743594"/>
            <a:ext cx="927620" cy="338554"/>
          </a:xfrm>
          <a:prstGeom prst="rect">
            <a:avLst/>
          </a:prstGeom>
          <a:noFill/>
        </p:spPr>
        <p:txBody>
          <a:bodyPr wrap="square" rtlCol="0">
            <a:spAutoFit/>
          </a:bodyPr>
          <a:lstStyle/>
          <a:p>
            <a:r>
              <a:rPr lang="en-US" sz="1600" dirty="0">
                <a:solidFill>
                  <a:srgbClr val="C00000"/>
                </a:solidFill>
                <a:latin typeface="Aptos" panose="020B0004020202020204" pitchFamily="34" charset="0"/>
                <a:cs typeface="Times New Roman" panose="02020603050405020304" pitchFamily="18" charset="0"/>
              </a:rPr>
              <a:t>Step 2</a:t>
            </a:r>
          </a:p>
        </p:txBody>
      </p:sp>
      <p:pic>
        <p:nvPicPr>
          <p:cNvPr id="3" name="Picture 2">
            <a:extLst>
              <a:ext uri="{FF2B5EF4-FFF2-40B4-BE49-F238E27FC236}">
                <a16:creationId xmlns:a16="http://schemas.microsoft.com/office/drawing/2014/main" id="{470585F2-502A-05A7-150D-AE3E7B54B647}"/>
              </a:ext>
            </a:extLst>
          </p:cNvPr>
          <p:cNvPicPr>
            <a:picLocks noChangeAspect="1"/>
          </p:cNvPicPr>
          <p:nvPr/>
        </p:nvPicPr>
        <p:blipFill>
          <a:blip r:embed="rId2"/>
          <a:stretch>
            <a:fillRect/>
          </a:stretch>
        </p:blipFill>
        <p:spPr>
          <a:xfrm>
            <a:off x="9833586" y="88047"/>
            <a:ext cx="2259388" cy="659868"/>
          </a:xfrm>
          <a:prstGeom prst="rect">
            <a:avLst/>
          </a:prstGeom>
        </p:spPr>
      </p:pic>
      <p:pic>
        <p:nvPicPr>
          <p:cNvPr id="8" name="Picture 2" descr="COM – Tucson Awarded Full LCME Accreditation | UArizona Health Sciences">
            <a:extLst>
              <a:ext uri="{FF2B5EF4-FFF2-40B4-BE49-F238E27FC236}">
                <a16:creationId xmlns:a16="http://schemas.microsoft.com/office/drawing/2014/main" id="{79D0C9A2-CD9A-E222-518E-FFD42BF8F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9" y="124937"/>
            <a:ext cx="1749860" cy="7291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8E29A0-5753-8106-6780-B1CD76180B4B}"/>
              </a:ext>
            </a:extLst>
          </p:cNvPr>
          <p:cNvSpPr txBox="1"/>
          <p:nvPr/>
        </p:nvSpPr>
        <p:spPr>
          <a:xfrm>
            <a:off x="4363453" y="253880"/>
            <a:ext cx="4044741" cy="1200329"/>
          </a:xfrm>
          <a:prstGeom prst="rect">
            <a:avLst/>
          </a:prstGeom>
          <a:solidFill>
            <a:srgbClr val="007D84"/>
          </a:solidFill>
        </p:spPr>
        <p:txBody>
          <a:bodyPr wrap="square" rtlCol="0">
            <a:spAutoFit/>
          </a:bodyPr>
          <a:lstStyle/>
          <a:p>
            <a:pPr algn="ctr"/>
            <a:r>
              <a:rPr lang="en-US" dirty="0">
                <a:solidFill>
                  <a:schemeClr val="bg1"/>
                </a:solidFill>
                <a:latin typeface="Aptos" panose="020B0004020202020204" pitchFamily="34" charset="0"/>
                <a:cs typeface="Times New Roman" panose="02020603050405020304" pitchFamily="18" charset="0"/>
              </a:rPr>
              <a:t>After selecting “Administration” from the previous screen, you will be taken to this screen, where SPEED is located on the left-hand menu</a:t>
            </a:r>
          </a:p>
        </p:txBody>
      </p:sp>
      <p:sp>
        <p:nvSpPr>
          <p:cNvPr id="5" name="Rectangle 2">
            <a:extLst>
              <a:ext uri="{FF2B5EF4-FFF2-40B4-BE49-F238E27FC236}">
                <a16:creationId xmlns:a16="http://schemas.microsoft.com/office/drawing/2014/main" id="{A154225B-B33F-DD46-C268-FE55A5529761}"/>
              </a:ext>
            </a:extLst>
          </p:cNvPr>
          <p:cNvSpPr>
            <a:spLocks noChangeArrowheads="1"/>
          </p:cNvSpPr>
          <p:nvPr/>
        </p:nvSpPr>
        <p:spPr bwMode="auto">
          <a:xfrm>
            <a:off x="1459487" y="1730472"/>
            <a:ext cx="98526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553AECE2-6A5F-7F47-893A-D06722178B2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459488" y="1730474"/>
            <a:ext cx="9364424" cy="432390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7D58A31B-C181-F968-ED41-A1C658CD8C19}"/>
              </a:ext>
            </a:extLst>
          </p:cNvPr>
          <p:cNvCxnSpPr>
            <a:cxnSpLocks/>
          </p:cNvCxnSpPr>
          <p:nvPr/>
        </p:nvCxnSpPr>
        <p:spPr>
          <a:xfrm flipH="1">
            <a:off x="1938251" y="1454209"/>
            <a:ext cx="2974730" cy="3505802"/>
          </a:xfrm>
          <a:prstGeom prst="straightConnector1">
            <a:avLst/>
          </a:prstGeom>
          <a:ln w="15875" cmpd="sng">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15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2DE22-C568-9A5F-EAB7-5F754B56E732}"/>
              </a:ext>
            </a:extLst>
          </p:cNvPr>
          <p:cNvSpPr>
            <a:spLocks noGrp="1"/>
          </p:cNvSpPr>
          <p:nvPr>
            <p:ph idx="1"/>
          </p:nvPr>
        </p:nvSpPr>
        <p:spPr>
          <a:xfrm>
            <a:off x="618934" y="742746"/>
            <a:ext cx="10954131" cy="4304969"/>
          </a:xfrm>
        </p:spPr>
        <p:txBody>
          <a:bodyPr>
            <a:normAutofit/>
          </a:bodyPr>
          <a:lstStyle/>
          <a:p>
            <a:pPr marL="0" indent="0">
              <a:lnSpc>
                <a:spcPct val="120000"/>
              </a:lnSpc>
              <a:buNone/>
            </a:pPr>
            <a:endParaRPr lang="en-US" sz="4300" dirty="0">
              <a:solidFill>
                <a:schemeClr val="accent5">
                  <a:lumMod val="50000"/>
                </a:schemeClr>
              </a:solidFill>
              <a:latin typeface="Times New Roman" panose="02020603050405020304" pitchFamily="18" charset="0"/>
              <a:cs typeface="Times New Roman" panose="02020603050405020304" pitchFamily="18" charset="0"/>
            </a:endParaRPr>
          </a:p>
          <a:p>
            <a:pPr marL="0" indent="0" fontAlgn="base">
              <a:buNone/>
            </a:pPr>
            <a:endParaRPr lang="en-US" sz="2000" b="0" i="0" dirty="0">
              <a:solidFill>
                <a:schemeClr val="accent5">
                  <a:lumMod val="50000"/>
                </a:schemeClr>
              </a:solidFill>
              <a:effectLst/>
              <a:latin typeface="Times New Roman" panose="02020603050405020304" pitchFamily="18" charset="0"/>
              <a:cs typeface="Times New Roman" panose="02020603050405020304" pitchFamily="18" charset="0"/>
            </a:endParaRPr>
          </a:p>
          <a:p>
            <a:pPr marL="0" indent="0" fontAlgn="base">
              <a:buNone/>
            </a:pPr>
            <a:r>
              <a:rPr lang="en-US" sz="8000" dirty="0">
                <a:solidFill>
                  <a:schemeClr val="accent5">
                    <a:lumMod val="50000"/>
                  </a:schemeClr>
                </a:solidFill>
                <a:latin typeface="Times New Roman" panose="02020603050405020304" pitchFamily="18" charset="0"/>
                <a:cs typeface="Times New Roman" panose="02020603050405020304" pitchFamily="18" charset="0"/>
              </a:rPr>
              <a:t>	</a:t>
            </a:r>
            <a:endParaRPr lang="en-US" dirty="0"/>
          </a:p>
        </p:txBody>
      </p:sp>
      <p:sp>
        <p:nvSpPr>
          <p:cNvPr id="4" name="Footer Placeholder 3">
            <a:extLst>
              <a:ext uri="{FF2B5EF4-FFF2-40B4-BE49-F238E27FC236}">
                <a16:creationId xmlns:a16="http://schemas.microsoft.com/office/drawing/2014/main" id="{E5DCA5DB-699A-3B84-9BFE-571CC8D76308}"/>
              </a:ext>
            </a:extLst>
          </p:cNvPr>
          <p:cNvSpPr>
            <a:spLocks noGrp="1"/>
          </p:cNvSpPr>
          <p:nvPr>
            <p:ph type="ftr" sz="quarter" idx="11"/>
          </p:nvPr>
        </p:nvSpPr>
        <p:spPr>
          <a:xfrm>
            <a:off x="5452047" y="6502645"/>
            <a:ext cx="2163269" cy="350756"/>
          </a:xfrm>
        </p:spPr>
        <p:txBody>
          <a:bodyPr/>
          <a:lstStyle/>
          <a:p>
            <a:r>
              <a:rPr lang="en-US" sz="1000" i="1" dirty="0">
                <a:solidFill>
                  <a:srgbClr val="002060"/>
                </a:solidFill>
                <a:latin typeface="Aptos" panose="020B0004020202020204" pitchFamily="34" charset="0"/>
              </a:rPr>
              <a:t>Version 1.3, Updated April 1, 2024</a:t>
            </a:r>
          </a:p>
        </p:txBody>
      </p:sp>
      <p:cxnSp>
        <p:nvCxnSpPr>
          <p:cNvPr id="9" name="Straight Arrow Connector 8">
            <a:extLst>
              <a:ext uri="{FF2B5EF4-FFF2-40B4-BE49-F238E27FC236}">
                <a16:creationId xmlns:a16="http://schemas.microsoft.com/office/drawing/2014/main" id="{75F4DA45-F9ED-54B0-541D-8540BC83BD70}"/>
              </a:ext>
            </a:extLst>
          </p:cNvPr>
          <p:cNvCxnSpPr>
            <a:cxnSpLocks/>
          </p:cNvCxnSpPr>
          <p:nvPr/>
        </p:nvCxnSpPr>
        <p:spPr>
          <a:xfrm flipH="1" flipV="1">
            <a:off x="4847008" y="5602442"/>
            <a:ext cx="261257" cy="290022"/>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70BFF25-357A-9116-BE83-A396E0281BB3}"/>
              </a:ext>
            </a:extLst>
          </p:cNvPr>
          <p:cNvCxnSpPr>
            <a:cxnSpLocks/>
          </p:cNvCxnSpPr>
          <p:nvPr/>
        </p:nvCxnSpPr>
        <p:spPr>
          <a:xfrm flipH="1" flipV="1">
            <a:off x="7351257" y="5092661"/>
            <a:ext cx="225200" cy="12555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099CA2C-783F-B48F-C3BD-A68DAE8B3709}"/>
              </a:ext>
            </a:extLst>
          </p:cNvPr>
          <p:cNvSpPr txBox="1"/>
          <p:nvPr/>
        </p:nvSpPr>
        <p:spPr>
          <a:xfrm>
            <a:off x="4976378" y="5692496"/>
            <a:ext cx="2600079" cy="646331"/>
          </a:xfrm>
          <a:prstGeom prst="rect">
            <a:avLst/>
          </a:prstGeom>
          <a:noFill/>
        </p:spPr>
        <p:txBody>
          <a:bodyPr wrap="square" rtlCol="0">
            <a:spAutoFit/>
          </a:bodyPr>
          <a:lstStyle/>
          <a:p>
            <a:pPr algn="ctr"/>
            <a:r>
              <a:rPr lang="en-US" dirty="0">
                <a:solidFill>
                  <a:srgbClr val="C00000"/>
                </a:solidFill>
                <a:latin typeface="Times New Roman" panose="02020603050405020304" pitchFamily="18" charset="0"/>
                <a:cs typeface="Times New Roman" panose="02020603050405020304" pitchFamily="18" charset="0"/>
              </a:rPr>
              <a:t>Select this button to take you to the live dashboard</a:t>
            </a:r>
          </a:p>
        </p:txBody>
      </p:sp>
      <p:pic>
        <p:nvPicPr>
          <p:cNvPr id="11" name="Picture 2" descr="COM – Tucson Awarded Full LCME Accreditation | UArizona Health Sciences">
            <a:extLst>
              <a:ext uri="{FF2B5EF4-FFF2-40B4-BE49-F238E27FC236}">
                <a16:creationId xmlns:a16="http://schemas.microsoft.com/office/drawing/2014/main" id="{9E858C47-8907-5D2E-2929-B3C8E9A46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9" y="124937"/>
            <a:ext cx="1749860" cy="7291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055E719-9E04-FAA6-6BFF-60F9B6C280C7}"/>
              </a:ext>
            </a:extLst>
          </p:cNvPr>
          <p:cNvSpPr>
            <a:spLocks noChangeArrowheads="1"/>
          </p:cNvSpPr>
          <p:nvPr/>
        </p:nvSpPr>
        <p:spPr bwMode="auto">
          <a:xfrm>
            <a:off x="1431615" y="348913"/>
            <a:ext cx="96897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1">
            <a:extLst>
              <a:ext uri="{FF2B5EF4-FFF2-40B4-BE49-F238E27FC236}">
                <a16:creationId xmlns:a16="http://schemas.microsoft.com/office/drawing/2014/main" id="{98E31888-475D-D08E-6272-0277E4379BC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19080" y="553775"/>
            <a:ext cx="7553837" cy="56947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23AD88-7383-0447-7F09-4E804C12DBCF}"/>
              </a:ext>
            </a:extLst>
          </p:cNvPr>
          <p:cNvSpPr txBox="1"/>
          <p:nvPr/>
        </p:nvSpPr>
        <p:spPr>
          <a:xfrm>
            <a:off x="9672399" y="3919315"/>
            <a:ext cx="2309091" cy="830997"/>
          </a:xfrm>
          <a:prstGeom prst="rect">
            <a:avLst/>
          </a:prstGeom>
          <a:solidFill>
            <a:schemeClr val="accent6"/>
          </a:solidFill>
        </p:spPr>
        <p:txBody>
          <a:bodyPr wrap="square" rtlCol="0">
            <a:spAutoFit/>
          </a:bodyPr>
          <a:lstStyle/>
          <a:p>
            <a:pPr algn="ctr"/>
            <a:r>
              <a:rPr lang="en-US" sz="1200" b="1" dirty="0">
                <a:solidFill>
                  <a:schemeClr val="bg1"/>
                </a:solidFill>
                <a:latin typeface="Aptos" panose="020B0004020202020204" pitchFamily="34" charset="0"/>
                <a:cs typeface="Times New Roman" panose="02020603050405020304" pitchFamily="18" charset="0"/>
              </a:rPr>
              <a:t>FYI:  </a:t>
            </a:r>
            <a:r>
              <a:rPr lang="en-US" sz="1200" dirty="0">
                <a:solidFill>
                  <a:schemeClr val="bg1"/>
                </a:solidFill>
                <a:latin typeface="Aptos" panose="020B0004020202020204" pitchFamily="34" charset="0"/>
                <a:cs typeface="Times New Roman" panose="02020603050405020304" pitchFamily="18" charset="0"/>
              </a:rPr>
              <a:t>This link takes you to a training site so other staff can be trained without affecting the “real” (Production) site</a:t>
            </a:r>
          </a:p>
        </p:txBody>
      </p:sp>
      <p:cxnSp>
        <p:nvCxnSpPr>
          <p:cNvPr id="15" name="Straight Arrow Connector 14">
            <a:extLst>
              <a:ext uri="{FF2B5EF4-FFF2-40B4-BE49-F238E27FC236}">
                <a16:creationId xmlns:a16="http://schemas.microsoft.com/office/drawing/2014/main" id="{94CE978A-B256-FB4D-D175-F88752729523}"/>
              </a:ext>
            </a:extLst>
          </p:cNvPr>
          <p:cNvCxnSpPr>
            <a:cxnSpLocks/>
            <a:stCxn id="2" idx="1"/>
          </p:cNvCxnSpPr>
          <p:nvPr/>
        </p:nvCxnSpPr>
        <p:spPr>
          <a:xfrm flipH="1">
            <a:off x="6673439" y="4334814"/>
            <a:ext cx="2998960" cy="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6D4C18-7D09-AF17-8413-5540C8F94FBA}"/>
              </a:ext>
            </a:extLst>
          </p:cNvPr>
          <p:cNvSpPr txBox="1"/>
          <p:nvPr/>
        </p:nvSpPr>
        <p:spPr>
          <a:xfrm>
            <a:off x="6679468" y="4927810"/>
            <a:ext cx="2600080" cy="461665"/>
          </a:xfrm>
          <a:prstGeom prst="rect">
            <a:avLst/>
          </a:prstGeom>
          <a:solidFill>
            <a:schemeClr val="accent6"/>
          </a:solidFill>
        </p:spPr>
        <p:txBody>
          <a:bodyPr wrap="square" rtlCol="0">
            <a:spAutoFit/>
          </a:bodyPr>
          <a:lstStyle/>
          <a:p>
            <a:pPr algn="ctr"/>
            <a:r>
              <a:rPr lang="en-US" sz="1200" b="1" dirty="0">
                <a:solidFill>
                  <a:schemeClr val="bg1"/>
                </a:solidFill>
                <a:latin typeface="Aptos" panose="020B0004020202020204" pitchFamily="34" charset="0"/>
                <a:cs typeface="Times New Roman" panose="02020603050405020304" pitchFamily="18" charset="0"/>
              </a:rPr>
              <a:t>FYI</a:t>
            </a:r>
            <a:r>
              <a:rPr lang="en-US" sz="1200" dirty="0">
                <a:solidFill>
                  <a:schemeClr val="bg1"/>
                </a:solidFill>
                <a:latin typeface="Aptos" panose="020B0004020202020204" pitchFamily="34" charset="0"/>
                <a:cs typeface="Times New Roman" panose="02020603050405020304" pitchFamily="18" charset="0"/>
              </a:rPr>
              <a:t>:  This link takes you to Frequently Asked Questions</a:t>
            </a:r>
          </a:p>
        </p:txBody>
      </p:sp>
      <p:cxnSp>
        <p:nvCxnSpPr>
          <p:cNvPr id="13" name="Straight Arrow Connector 12">
            <a:extLst>
              <a:ext uri="{FF2B5EF4-FFF2-40B4-BE49-F238E27FC236}">
                <a16:creationId xmlns:a16="http://schemas.microsoft.com/office/drawing/2014/main" id="{924384E1-60E1-31D9-5961-99421F4D67D9}"/>
              </a:ext>
            </a:extLst>
          </p:cNvPr>
          <p:cNvCxnSpPr>
            <a:cxnSpLocks/>
          </p:cNvCxnSpPr>
          <p:nvPr/>
        </p:nvCxnSpPr>
        <p:spPr>
          <a:xfrm flipH="1" flipV="1">
            <a:off x="6393925" y="4837490"/>
            <a:ext cx="279514" cy="97686"/>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2F94E70-5ECA-4DCE-2D4A-83F2496F642F}"/>
              </a:ext>
            </a:extLst>
          </p:cNvPr>
          <p:cNvSpPr txBox="1"/>
          <p:nvPr/>
        </p:nvSpPr>
        <p:spPr>
          <a:xfrm>
            <a:off x="5566822" y="1747475"/>
            <a:ext cx="3733315" cy="923330"/>
          </a:xfrm>
          <a:prstGeom prst="rect">
            <a:avLst/>
          </a:prstGeom>
          <a:solidFill>
            <a:srgbClr val="007D84"/>
          </a:solidFill>
        </p:spPr>
        <p:txBody>
          <a:bodyPr wrap="square" rtlCol="0">
            <a:spAutoFit/>
          </a:bodyPr>
          <a:lstStyle/>
          <a:p>
            <a:pPr algn="ctr"/>
            <a:r>
              <a:rPr lang="en-US" dirty="0">
                <a:solidFill>
                  <a:schemeClr val="bg1"/>
                </a:solidFill>
                <a:latin typeface="Aptos" panose="020B0004020202020204" pitchFamily="34" charset="0"/>
                <a:cs typeface="Times New Roman" panose="02020603050405020304" pitchFamily="18" charset="0"/>
              </a:rPr>
              <a:t>This link is where you go to see your Department’s data and add new data for your Department(s)</a:t>
            </a:r>
          </a:p>
        </p:txBody>
      </p:sp>
      <p:cxnSp>
        <p:nvCxnSpPr>
          <p:cNvPr id="21" name="Straight Arrow Connector 20">
            <a:extLst>
              <a:ext uri="{FF2B5EF4-FFF2-40B4-BE49-F238E27FC236}">
                <a16:creationId xmlns:a16="http://schemas.microsoft.com/office/drawing/2014/main" id="{388C819E-D021-6BD2-3881-516FE2407525}"/>
              </a:ext>
            </a:extLst>
          </p:cNvPr>
          <p:cNvCxnSpPr>
            <a:cxnSpLocks/>
          </p:cNvCxnSpPr>
          <p:nvPr/>
        </p:nvCxnSpPr>
        <p:spPr>
          <a:xfrm flipH="1">
            <a:off x="4628938" y="2670805"/>
            <a:ext cx="1904743" cy="2405826"/>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9268627-935E-89B0-4EF9-24806DAD4A86}"/>
              </a:ext>
            </a:extLst>
          </p:cNvPr>
          <p:cNvSpPr txBox="1"/>
          <p:nvPr/>
        </p:nvSpPr>
        <p:spPr>
          <a:xfrm>
            <a:off x="9672398" y="2975581"/>
            <a:ext cx="2309091" cy="830997"/>
          </a:xfrm>
          <a:prstGeom prst="rect">
            <a:avLst/>
          </a:prstGeom>
          <a:solidFill>
            <a:schemeClr val="accent6"/>
          </a:solidFill>
        </p:spPr>
        <p:txBody>
          <a:bodyPr wrap="square">
            <a:spAutoFit/>
          </a:bodyPr>
          <a:lstStyle/>
          <a:p>
            <a:pPr algn="ctr"/>
            <a:r>
              <a:rPr lang="en-US" sz="1200" dirty="0">
                <a:solidFill>
                  <a:schemeClr val="bg1"/>
                </a:solidFill>
                <a:latin typeface="Aptos" panose="020B0004020202020204" pitchFamily="34" charset="0"/>
                <a:cs typeface="Times New Roman" panose="02020603050405020304" pitchFamily="18" charset="0"/>
              </a:rPr>
              <a:t>Are you or others in your Department auditory learners?  You can find a quick 2-minute overview video here</a:t>
            </a:r>
          </a:p>
        </p:txBody>
      </p:sp>
      <p:cxnSp>
        <p:nvCxnSpPr>
          <p:cNvPr id="33" name="Straight Arrow Connector 32">
            <a:extLst>
              <a:ext uri="{FF2B5EF4-FFF2-40B4-BE49-F238E27FC236}">
                <a16:creationId xmlns:a16="http://schemas.microsoft.com/office/drawing/2014/main" id="{B3EF40A2-8DFF-9DD1-36AD-0360A6D7FEDA}"/>
              </a:ext>
            </a:extLst>
          </p:cNvPr>
          <p:cNvCxnSpPr>
            <a:cxnSpLocks/>
          </p:cNvCxnSpPr>
          <p:nvPr/>
        </p:nvCxnSpPr>
        <p:spPr>
          <a:xfrm flipH="1">
            <a:off x="7705827" y="3441374"/>
            <a:ext cx="1965108" cy="1178752"/>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64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DCA5DB-699A-3B84-9BFE-571CC8D76308}"/>
              </a:ext>
            </a:extLst>
          </p:cNvPr>
          <p:cNvSpPr>
            <a:spLocks noGrp="1"/>
          </p:cNvSpPr>
          <p:nvPr>
            <p:ph type="ftr" sz="quarter" idx="11"/>
          </p:nvPr>
        </p:nvSpPr>
        <p:spPr>
          <a:xfrm>
            <a:off x="3501887" y="6375932"/>
            <a:ext cx="5188226" cy="509796"/>
          </a:xfrm>
        </p:spPr>
        <p:txBody>
          <a:bodyPr/>
          <a:lstStyle/>
          <a:p>
            <a:r>
              <a:rPr lang="en-US" sz="1100" i="1" dirty="0">
                <a:solidFill>
                  <a:srgbClr val="002060"/>
                </a:solidFill>
                <a:latin typeface="Aptos" panose="020B0004020202020204" pitchFamily="34" charset="0"/>
              </a:rPr>
              <a:t>Version 1.3, Updated April 1, 2024</a:t>
            </a:r>
          </a:p>
        </p:txBody>
      </p:sp>
      <p:sp>
        <p:nvSpPr>
          <p:cNvPr id="2" name="TextBox 1">
            <a:extLst>
              <a:ext uri="{FF2B5EF4-FFF2-40B4-BE49-F238E27FC236}">
                <a16:creationId xmlns:a16="http://schemas.microsoft.com/office/drawing/2014/main" id="{E0D72BAD-9548-0FAA-1B35-9AC4E8F9D8F5}"/>
              </a:ext>
            </a:extLst>
          </p:cNvPr>
          <p:cNvSpPr txBox="1"/>
          <p:nvPr/>
        </p:nvSpPr>
        <p:spPr>
          <a:xfrm>
            <a:off x="3361688" y="282529"/>
            <a:ext cx="3406066" cy="461665"/>
          </a:xfrm>
          <a:prstGeom prst="rect">
            <a:avLst/>
          </a:prstGeom>
          <a:noFill/>
        </p:spPr>
        <p:txBody>
          <a:bodyPr wrap="square" rtlCol="0">
            <a:spAutoFit/>
          </a:bodyPr>
          <a:lstStyle/>
          <a:p>
            <a:r>
              <a:rPr lang="en-US" sz="2400" dirty="0">
                <a:solidFill>
                  <a:schemeClr val="accent5">
                    <a:lumMod val="50000"/>
                  </a:schemeClr>
                </a:solidFill>
                <a:latin typeface="Aptos" panose="020B0004020202020204" pitchFamily="34" charset="0"/>
                <a:cs typeface="Times New Roman" panose="02020603050405020304" pitchFamily="18" charset="0"/>
              </a:rPr>
              <a:t>Introduction Tab</a:t>
            </a:r>
          </a:p>
        </p:txBody>
      </p:sp>
      <p:pic>
        <p:nvPicPr>
          <p:cNvPr id="9" name="Picture 8">
            <a:extLst>
              <a:ext uri="{FF2B5EF4-FFF2-40B4-BE49-F238E27FC236}">
                <a16:creationId xmlns:a16="http://schemas.microsoft.com/office/drawing/2014/main" id="{78D3DC3C-7BAD-CED8-1729-0CC475A44FDA}"/>
              </a:ext>
            </a:extLst>
          </p:cNvPr>
          <p:cNvPicPr>
            <a:picLocks noChangeAspect="1"/>
          </p:cNvPicPr>
          <p:nvPr/>
        </p:nvPicPr>
        <p:blipFill>
          <a:blip r:embed="rId2"/>
          <a:stretch>
            <a:fillRect/>
          </a:stretch>
        </p:blipFill>
        <p:spPr>
          <a:xfrm>
            <a:off x="9833586" y="88047"/>
            <a:ext cx="2259388" cy="659868"/>
          </a:xfrm>
          <a:prstGeom prst="rect">
            <a:avLst/>
          </a:prstGeom>
        </p:spPr>
      </p:pic>
      <p:sp>
        <p:nvSpPr>
          <p:cNvPr id="14" name="Content Placeholder 2">
            <a:extLst>
              <a:ext uri="{FF2B5EF4-FFF2-40B4-BE49-F238E27FC236}">
                <a16:creationId xmlns:a16="http://schemas.microsoft.com/office/drawing/2014/main" id="{29C8BCCE-8238-C7B6-41D6-31EA8E1BF12A}"/>
              </a:ext>
            </a:extLst>
          </p:cNvPr>
          <p:cNvSpPr>
            <a:spLocks noGrp="1"/>
          </p:cNvSpPr>
          <p:nvPr>
            <p:ph idx="1"/>
          </p:nvPr>
        </p:nvSpPr>
        <p:spPr>
          <a:xfrm>
            <a:off x="2576321" y="2404865"/>
            <a:ext cx="10954131" cy="4304969"/>
          </a:xfrm>
        </p:spPr>
        <p:txBody>
          <a:bodyPr>
            <a:normAutofit/>
          </a:bodyPr>
          <a:lstStyle/>
          <a:p>
            <a:pPr marL="0" indent="0">
              <a:lnSpc>
                <a:spcPct val="120000"/>
              </a:lnSpc>
              <a:buNone/>
            </a:pPr>
            <a:endParaRPr lang="en-US" sz="43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ctr">
              <a:lnSpc>
                <a:spcPct val="120000"/>
              </a:lnSpc>
              <a:buNone/>
            </a:pPr>
            <a:endParaRPr lang="en-US" sz="4500" dirty="0">
              <a:solidFill>
                <a:srgbClr val="002060"/>
              </a:solidFill>
              <a:latin typeface="Times New Roman" panose="02020603050405020304" pitchFamily="18" charset="0"/>
              <a:cs typeface="Times New Roman" panose="02020603050405020304" pitchFamily="18" charset="0"/>
            </a:endParaRPr>
          </a:p>
          <a:p>
            <a:pPr marL="0" indent="0" fontAlgn="base">
              <a:buNone/>
            </a:pPr>
            <a:endParaRPr lang="en-US" sz="2000" b="0" i="0" dirty="0">
              <a:solidFill>
                <a:schemeClr val="accent5">
                  <a:lumMod val="50000"/>
                </a:schemeClr>
              </a:solidFill>
              <a:effectLst/>
              <a:latin typeface="Times New Roman" panose="02020603050405020304" pitchFamily="18" charset="0"/>
              <a:cs typeface="Times New Roman" panose="02020603050405020304" pitchFamily="18" charset="0"/>
            </a:endParaRPr>
          </a:p>
          <a:p>
            <a:pPr marL="0" indent="0" fontAlgn="base">
              <a:buNone/>
            </a:pPr>
            <a:r>
              <a:rPr lang="en-US" sz="8000" dirty="0">
                <a:solidFill>
                  <a:schemeClr val="accent5">
                    <a:lumMod val="50000"/>
                  </a:schemeClr>
                </a:solidFill>
                <a:latin typeface="Times New Roman" panose="02020603050405020304" pitchFamily="18" charset="0"/>
                <a:cs typeface="Times New Roman" panose="02020603050405020304" pitchFamily="18" charset="0"/>
              </a:rPr>
              <a:t>	</a:t>
            </a:r>
            <a:endParaRPr lang="en-US" dirty="0"/>
          </a:p>
        </p:txBody>
      </p:sp>
      <p:sp>
        <p:nvSpPr>
          <p:cNvPr id="15" name="Rectangle 2">
            <a:extLst>
              <a:ext uri="{FF2B5EF4-FFF2-40B4-BE49-F238E27FC236}">
                <a16:creationId xmlns:a16="http://schemas.microsoft.com/office/drawing/2014/main" id="{A7D055B4-C91C-92DC-542A-807CF09F73FD}"/>
              </a:ext>
            </a:extLst>
          </p:cNvPr>
          <p:cNvSpPr>
            <a:spLocks noChangeArrowheads="1"/>
          </p:cNvSpPr>
          <p:nvPr/>
        </p:nvSpPr>
        <p:spPr bwMode="auto">
          <a:xfrm>
            <a:off x="1957387" y="1094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
            <a:extLst>
              <a:ext uri="{FF2B5EF4-FFF2-40B4-BE49-F238E27FC236}">
                <a16:creationId xmlns:a16="http://schemas.microsoft.com/office/drawing/2014/main" id="{1858059F-702F-C558-80AA-35E5B656C29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79729" y="1561229"/>
            <a:ext cx="8277225" cy="482917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96E0EEDC-4E5E-F89D-1EAE-580D8644AB75}"/>
              </a:ext>
            </a:extLst>
          </p:cNvPr>
          <p:cNvCxnSpPr>
            <a:cxnSpLocks/>
          </p:cNvCxnSpPr>
          <p:nvPr/>
        </p:nvCxnSpPr>
        <p:spPr>
          <a:xfrm>
            <a:off x="4290167" y="667479"/>
            <a:ext cx="0" cy="1051861"/>
          </a:xfrm>
          <a:prstGeom prst="straightConnector1">
            <a:avLst/>
          </a:prstGeom>
          <a:ln w="15875" cmpd="sng">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FDABB5-8C84-1E9C-418F-CB786E1833B7}"/>
              </a:ext>
            </a:extLst>
          </p:cNvPr>
          <p:cNvSpPr txBox="1"/>
          <p:nvPr/>
        </p:nvSpPr>
        <p:spPr>
          <a:xfrm>
            <a:off x="8690113" y="4480518"/>
            <a:ext cx="2767510" cy="646331"/>
          </a:xfrm>
          <a:prstGeom prst="rect">
            <a:avLst/>
          </a:prstGeom>
          <a:solidFill>
            <a:schemeClr val="accent6"/>
          </a:solidFill>
        </p:spPr>
        <p:txBody>
          <a:bodyPr wrap="square" rtlCol="0">
            <a:spAutoFit/>
          </a:bodyPr>
          <a:lstStyle/>
          <a:p>
            <a:pPr algn="ctr"/>
            <a:r>
              <a:rPr lang="en-US" sz="1200" b="1" dirty="0">
                <a:solidFill>
                  <a:schemeClr val="bg1"/>
                </a:solidFill>
                <a:latin typeface="Aptos" panose="020B0004020202020204" pitchFamily="34" charset="0"/>
                <a:cs typeface="Times New Roman" panose="02020603050405020304" pitchFamily="18" charset="0"/>
              </a:rPr>
              <a:t>FYI:  </a:t>
            </a:r>
            <a:r>
              <a:rPr lang="en-US" sz="1200" dirty="0">
                <a:solidFill>
                  <a:schemeClr val="bg1"/>
                </a:solidFill>
                <a:latin typeface="Aptos" panose="020B0004020202020204" pitchFamily="34" charset="0"/>
                <a:cs typeface="Times New Roman" panose="02020603050405020304" pitchFamily="18" charset="0"/>
              </a:rPr>
              <a:t>This information pertains to the data in each Mission Area (see slide #17)</a:t>
            </a:r>
          </a:p>
        </p:txBody>
      </p:sp>
      <p:cxnSp>
        <p:nvCxnSpPr>
          <p:cNvPr id="18" name="Straight Arrow Connector 17">
            <a:extLst>
              <a:ext uri="{FF2B5EF4-FFF2-40B4-BE49-F238E27FC236}">
                <a16:creationId xmlns:a16="http://schemas.microsoft.com/office/drawing/2014/main" id="{29C74A7B-49FD-4D87-58ED-911162BA6BB1}"/>
              </a:ext>
            </a:extLst>
          </p:cNvPr>
          <p:cNvCxnSpPr>
            <a:cxnSpLocks/>
          </p:cNvCxnSpPr>
          <p:nvPr/>
        </p:nvCxnSpPr>
        <p:spPr>
          <a:xfrm flipV="1">
            <a:off x="8915890" y="4108152"/>
            <a:ext cx="0" cy="372366"/>
          </a:xfrm>
          <a:prstGeom prst="straightConnector1">
            <a:avLst/>
          </a:prstGeom>
          <a:ln w="15875" cmpd="sng">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499EFD9-4BED-F718-F5B6-69FD344F16C2}"/>
              </a:ext>
            </a:extLst>
          </p:cNvPr>
          <p:cNvSpPr txBox="1"/>
          <p:nvPr/>
        </p:nvSpPr>
        <p:spPr>
          <a:xfrm>
            <a:off x="4671658" y="1389202"/>
            <a:ext cx="5837121" cy="369332"/>
          </a:xfrm>
          <a:prstGeom prst="rect">
            <a:avLst/>
          </a:prstGeom>
          <a:solidFill>
            <a:srgbClr val="007D84"/>
          </a:solidFill>
        </p:spPr>
        <p:txBody>
          <a:bodyPr wrap="square" rtlCol="0">
            <a:spAutoFit/>
          </a:bodyPr>
          <a:lstStyle/>
          <a:p>
            <a:pPr algn="ctr"/>
            <a:r>
              <a:rPr lang="en-US" dirty="0">
                <a:solidFill>
                  <a:schemeClr val="bg1"/>
                </a:solidFill>
                <a:latin typeface="Aptos" panose="020B0004020202020204" pitchFamily="34" charset="0"/>
              </a:rPr>
              <a:t>There are eight additional tabs, one for each Mission Area</a:t>
            </a:r>
          </a:p>
        </p:txBody>
      </p:sp>
      <p:sp>
        <p:nvSpPr>
          <p:cNvPr id="27" name="TextBox 26">
            <a:extLst>
              <a:ext uri="{FF2B5EF4-FFF2-40B4-BE49-F238E27FC236}">
                <a16:creationId xmlns:a16="http://schemas.microsoft.com/office/drawing/2014/main" id="{2E369A14-A858-ABA3-F95D-2E0D5212ED86}"/>
              </a:ext>
            </a:extLst>
          </p:cNvPr>
          <p:cNvSpPr txBox="1"/>
          <p:nvPr/>
        </p:nvSpPr>
        <p:spPr>
          <a:xfrm>
            <a:off x="1379060" y="5471727"/>
            <a:ext cx="2591873" cy="584775"/>
          </a:xfrm>
          <a:prstGeom prst="rect">
            <a:avLst/>
          </a:prstGeom>
          <a:solidFill>
            <a:srgbClr val="007D84"/>
          </a:solidFill>
        </p:spPr>
        <p:txBody>
          <a:bodyPr wrap="square" lIns="91440" tIns="45720" rIns="91440" bIns="45720" rtlCol="0" anchor="t">
            <a:spAutoFit/>
          </a:bodyPr>
          <a:lstStyle/>
          <a:p>
            <a:pPr algn="ctr"/>
            <a:r>
              <a:rPr lang="en-US" sz="1600" dirty="0">
                <a:solidFill>
                  <a:schemeClr val="bg1"/>
                </a:solidFill>
                <a:latin typeface="Aptos"/>
                <a:cs typeface="Times New Roman"/>
              </a:rPr>
              <a:t>Select your Department from the drop-down menu </a:t>
            </a:r>
            <a:endParaRPr lang="en-US" sz="1600" dirty="0">
              <a:solidFill>
                <a:schemeClr val="bg1"/>
              </a:solidFill>
              <a:latin typeface="Aptos" panose="020B0004020202020204" pitchFamily="34" charset="0"/>
              <a:cs typeface="Times New Roman" panose="02020603050405020304" pitchFamily="18" charset="0"/>
            </a:endParaRPr>
          </a:p>
        </p:txBody>
      </p:sp>
      <p:sp>
        <p:nvSpPr>
          <p:cNvPr id="28" name="Oval 27">
            <a:extLst>
              <a:ext uri="{FF2B5EF4-FFF2-40B4-BE49-F238E27FC236}">
                <a16:creationId xmlns:a16="http://schemas.microsoft.com/office/drawing/2014/main" id="{2C11E28F-32A2-1891-7C7B-D109F0A68EBF}"/>
              </a:ext>
            </a:extLst>
          </p:cNvPr>
          <p:cNvSpPr/>
          <p:nvPr/>
        </p:nvSpPr>
        <p:spPr>
          <a:xfrm>
            <a:off x="4671659" y="4480518"/>
            <a:ext cx="3715822" cy="288836"/>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C8C1C0D5-69E2-E988-35A3-C5584A267D59}"/>
              </a:ext>
            </a:extLst>
          </p:cNvPr>
          <p:cNvCxnSpPr>
            <a:cxnSpLocks/>
          </p:cNvCxnSpPr>
          <p:nvPr/>
        </p:nvCxnSpPr>
        <p:spPr>
          <a:xfrm flipV="1">
            <a:off x="3867599" y="4673220"/>
            <a:ext cx="4196790" cy="980035"/>
          </a:xfrm>
          <a:prstGeom prst="straightConnector1">
            <a:avLst/>
          </a:prstGeom>
          <a:ln w="15875" cmpd="sng">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315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2DE22-C568-9A5F-EAB7-5F754B56E732}"/>
              </a:ext>
            </a:extLst>
          </p:cNvPr>
          <p:cNvSpPr>
            <a:spLocks noGrp="1"/>
          </p:cNvSpPr>
          <p:nvPr>
            <p:ph idx="1"/>
          </p:nvPr>
        </p:nvSpPr>
        <p:spPr>
          <a:xfrm>
            <a:off x="656386" y="2735912"/>
            <a:ext cx="10691979" cy="1246201"/>
          </a:xfrm>
        </p:spPr>
        <p:txBody>
          <a:bodyPr>
            <a:normAutofit/>
          </a:bodyPr>
          <a:lstStyle/>
          <a:p>
            <a:pPr marL="0" indent="0" algn="ctr" fontAlgn="base">
              <a:buNone/>
            </a:pPr>
            <a:r>
              <a:rPr lang="en-US" sz="2400" dirty="0">
                <a:solidFill>
                  <a:schemeClr val="accent5">
                    <a:lumMod val="50000"/>
                  </a:schemeClr>
                </a:solidFill>
                <a:latin typeface="Aptos" panose="020B0004020202020204" pitchFamily="34" charset="0"/>
                <a:cs typeface="Times New Roman" panose="02020603050405020304" pitchFamily="18" charset="0"/>
              </a:rPr>
              <a:t>Again, the blue tabs at the top of the website</a:t>
            </a:r>
          </a:p>
          <a:p>
            <a:pPr marL="0" indent="0" algn="ctr" fontAlgn="base">
              <a:buNone/>
            </a:pPr>
            <a:r>
              <a:rPr lang="en-US" sz="2400" dirty="0">
                <a:solidFill>
                  <a:schemeClr val="accent5">
                    <a:lumMod val="50000"/>
                  </a:schemeClr>
                </a:solidFill>
                <a:latin typeface="Aptos" panose="020B0004020202020204" pitchFamily="34" charset="0"/>
                <a:cs typeface="Times New Roman" panose="02020603050405020304" pitchFamily="18" charset="0"/>
              </a:rPr>
              <a:t> correspond to the College’s Mission Areas</a:t>
            </a:r>
            <a:endParaRPr lang="en-US" sz="2400" dirty="0">
              <a:latin typeface="Aptos" panose="020B0004020202020204" pitchFamily="34" charset="0"/>
            </a:endParaRPr>
          </a:p>
        </p:txBody>
      </p:sp>
      <p:sp>
        <p:nvSpPr>
          <p:cNvPr id="4" name="Footer Placeholder 3">
            <a:extLst>
              <a:ext uri="{FF2B5EF4-FFF2-40B4-BE49-F238E27FC236}">
                <a16:creationId xmlns:a16="http://schemas.microsoft.com/office/drawing/2014/main" id="{E5DCA5DB-699A-3B84-9BFE-571CC8D76308}"/>
              </a:ext>
            </a:extLst>
          </p:cNvPr>
          <p:cNvSpPr>
            <a:spLocks noGrp="1"/>
          </p:cNvSpPr>
          <p:nvPr>
            <p:ph type="ftr" sz="quarter" idx="11"/>
          </p:nvPr>
        </p:nvSpPr>
        <p:spPr>
          <a:xfrm>
            <a:off x="3408264" y="6482557"/>
            <a:ext cx="5188226" cy="396586"/>
          </a:xfrm>
        </p:spPr>
        <p:txBody>
          <a:bodyPr/>
          <a:lstStyle/>
          <a:p>
            <a:r>
              <a:rPr lang="en-US" sz="1000" i="1" dirty="0">
                <a:solidFill>
                  <a:srgbClr val="002060"/>
                </a:solidFill>
                <a:latin typeface="Aptos" panose="020B0004020202020204" pitchFamily="34" charset="0"/>
              </a:rPr>
              <a:t>Version 1.3, Updated April 1, 2024</a:t>
            </a:r>
          </a:p>
        </p:txBody>
      </p:sp>
      <p:pic>
        <p:nvPicPr>
          <p:cNvPr id="8" name="Picture 7">
            <a:extLst>
              <a:ext uri="{FF2B5EF4-FFF2-40B4-BE49-F238E27FC236}">
                <a16:creationId xmlns:a16="http://schemas.microsoft.com/office/drawing/2014/main" id="{93EA316E-B852-5E62-44BF-9BBEA4C41F3B}"/>
              </a:ext>
            </a:extLst>
          </p:cNvPr>
          <p:cNvPicPr>
            <a:picLocks noChangeAspect="1"/>
          </p:cNvPicPr>
          <p:nvPr/>
        </p:nvPicPr>
        <p:blipFill>
          <a:blip r:embed="rId2"/>
          <a:stretch>
            <a:fillRect/>
          </a:stretch>
        </p:blipFill>
        <p:spPr>
          <a:xfrm>
            <a:off x="1344542" y="1798030"/>
            <a:ext cx="9639015" cy="643931"/>
          </a:xfrm>
          <a:prstGeom prst="rect">
            <a:avLst/>
          </a:prstGeom>
        </p:spPr>
      </p:pic>
      <p:sp>
        <p:nvSpPr>
          <p:cNvPr id="9" name="Title 7">
            <a:extLst>
              <a:ext uri="{FF2B5EF4-FFF2-40B4-BE49-F238E27FC236}">
                <a16:creationId xmlns:a16="http://schemas.microsoft.com/office/drawing/2014/main" id="{2FC36CF5-CCBE-D7E8-3A2C-0A5C24CAAE47}"/>
              </a:ext>
            </a:extLst>
          </p:cNvPr>
          <p:cNvSpPr>
            <a:spLocks noGrp="1"/>
          </p:cNvSpPr>
          <p:nvPr>
            <p:ph type="title"/>
          </p:nvPr>
        </p:nvSpPr>
        <p:spPr>
          <a:xfrm>
            <a:off x="2949823" y="683518"/>
            <a:ext cx="6105107" cy="723901"/>
          </a:xfrm>
        </p:spPr>
        <p:txBody>
          <a:bodyPr>
            <a:normAutofit/>
          </a:bodyPr>
          <a:lstStyle/>
          <a:p>
            <a:r>
              <a:rPr lang="en-US" sz="3600" dirty="0">
                <a:solidFill>
                  <a:schemeClr val="accent5">
                    <a:lumMod val="50000"/>
                  </a:schemeClr>
                </a:solidFill>
                <a:latin typeface="Aptos" panose="020B0004020202020204" pitchFamily="34" charset="0"/>
                <a:cs typeface="Times New Roman" panose="02020603050405020304" pitchFamily="18" charset="0"/>
              </a:rPr>
              <a:t>Tabs in the SPEED Dashboard</a:t>
            </a:r>
          </a:p>
        </p:txBody>
      </p:sp>
      <p:sp>
        <p:nvSpPr>
          <p:cNvPr id="2" name="TextBox 1">
            <a:extLst>
              <a:ext uri="{FF2B5EF4-FFF2-40B4-BE49-F238E27FC236}">
                <a16:creationId xmlns:a16="http://schemas.microsoft.com/office/drawing/2014/main" id="{7BD45B29-D68D-742B-F4F4-A74DF5596FA1}"/>
              </a:ext>
            </a:extLst>
          </p:cNvPr>
          <p:cNvSpPr txBox="1"/>
          <p:nvPr/>
        </p:nvSpPr>
        <p:spPr>
          <a:xfrm>
            <a:off x="4187391" y="4051790"/>
            <a:ext cx="3953316" cy="646331"/>
          </a:xfrm>
          <a:prstGeom prst="rect">
            <a:avLst/>
          </a:prstGeom>
          <a:solidFill>
            <a:schemeClr val="accent6"/>
          </a:solidFill>
          <a:ln w="22225">
            <a:noFill/>
          </a:ln>
        </p:spPr>
        <p:txBody>
          <a:bodyPr wrap="square" lIns="91440" tIns="45720" rIns="91440" bIns="45720" rtlCol="0" anchor="t">
            <a:spAutoFit/>
          </a:bodyPr>
          <a:lstStyle/>
          <a:p>
            <a:pPr algn="ctr"/>
            <a:r>
              <a:rPr lang="en-US" sz="1200" b="1" dirty="0">
                <a:solidFill>
                  <a:schemeClr val="bg1"/>
                </a:solidFill>
                <a:latin typeface="Aptos"/>
                <a:cs typeface="Times New Roman"/>
              </a:rPr>
              <a:t>FYI:  </a:t>
            </a:r>
            <a:r>
              <a:rPr lang="en-US" sz="1200" dirty="0">
                <a:solidFill>
                  <a:schemeClr val="bg1"/>
                </a:solidFill>
                <a:latin typeface="Aptos"/>
                <a:cs typeface="Times New Roman"/>
              </a:rPr>
              <a:t>All users will be able to see and edit all Mission Areas within their respective  department (but will only see data for their department)</a:t>
            </a:r>
          </a:p>
        </p:txBody>
      </p:sp>
      <p:pic>
        <p:nvPicPr>
          <p:cNvPr id="10" name="Picture 9">
            <a:extLst>
              <a:ext uri="{FF2B5EF4-FFF2-40B4-BE49-F238E27FC236}">
                <a16:creationId xmlns:a16="http://schemas.microsoft.com/office/drawing/2014/main" id="{076BD76B-8115-A66D-F6F7-A0FD7E275ED6}"/>
              </a:ext>
            </a:extLst>
          </p:cNvPr>
          <p:cNvPicPr>
            <a:picLocks noChangeAspect="1"/>
          </p:cNvPicPr>
          <p:nvPr/>
        </p:nvPicPr>
        <p:blipFill>
          <a:blip r:embed="rId3"/>
          <a:stretch>
            <a:fillRect/>
          </a:stretch>
        </p:blipFill>
        <p:spPr>
          <a:xfrm>
            <a:off x="9833586" y="88047"/>
            <a:ext cx="2259388" cy="659868"/>
          </a:xfrm>
          <a:prstGeom prst="rect">
            <a:avLst/>
          </a:prstGeom>
        </p:spPr>
      </p:pic>
      <p:pic>
        <p:nvPicPr>
          <p:cNvPr id="11" name="Picture 2" descr="COM – Tucson Awarded Full LCME Accreditation | UArizona Health Sciences">
            <a:extLst>
              <a:ext uri="{FF2B5EF4-FFF2-40B4-BE49-F238E27FC236}">
                <a16:creationId xmlns:a16="http://schemas.microsoft.com/office/drawing/2014/main" id="{8ED5A0D0-CE09-DB84-F2F5-0CCE5CC65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9" y="124937"/>
            <a:ext cx="1749860" cy="72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39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DCA5DB-699A-3B84-9BFE-571CC8D76308}"/>
              </a:ext>
            </a:extLst>
          </p:cNvPr>
          <p:cNvSpPr>
            <a:spLocks noGrp="1"/>
          </p:cNvSpPr>
          <p:nvPr>
            <p:ph type="ftr" sz="quarter" idx="11"/>
          </p:nvPr>
        </p:nvSpPr>
        <p:spPr>
          <a:xfrm>
            <a:off x="4713321" y="6536499"/>
            <a:ext cx="2765358" cy="321501"/>
          </a:xfrm>
        </p:spPr>
        <p:txBody>
          <a:bodyPr/>
          <a:lstStyle/>
          <a:p>
            <a:r>
              <a:rPr lang="en-US" sz="1000" i="1" dirty="0">
                <a:solidFill>
                  <a:srgbClr val="002060"/>
                </a:solidFill>
              </a:rPr>
              <a:t>Version 1.3, Updated April 1, 2024</a:t>
            </a:r>
          </a:p>
        </p:txBody>
      </p:sp>
      <p:pic>
        <p:nvPicPr>
          <p:cNvPr id="8" name="Picture 7">
            <a:extLst>
              <a:ext uri="{FF2B5EF4-FFF2-40B4-BE49-F238E27FC236}">
                <a16:creationId xmlns:a16="http://schemas.microsoft.com/office/drawing/2014/main" id="{65DD6DA8-4888-0DB0-AF1C-9972BAC0A07C}"/>
              </a:ext>
            </a:extLst>
          </p:cNvPr>
          <p:cNvPicPr>
            <a:picLocks noChangeAspect="1"/>
          </p:cNvPicPr>
          <p:nvPr/>
        </p:nvPicPr>
        <p:blipFill>
          <a:blip r:embed="rId2"/>
          <a:stretch>
            <a:fillRect/>
          </a:stretch>
        </p:blipFill>
        <p:spPr>
          <a:xfrm>
            <a:off x="9833586" y="88047"/>
            <a:ext cx="2259388" cy="659868"/>
          </a:xfrm>
          <a:prstGeom prst="rect">
            <a:avLst/>
          </a:prstGeom>
        </p:spPr>
      </p:pic>
      <p:sp>
        <p:nvSpPr>
          <p:cNvPr id="3" name="Rectangle 2">
            <a:extLst>
              <a:ext uri="{FF2B5EF4-FFF2-40B4-BE49-F238E27FC236}">
                <a16:creationId xmlns:a16="http://schemas.microsoft.com/office/drawing/2014/main" id="{924686A4-E97C-7CE4-3903-66CF0033721E}"/>
              </a:ext>
            </a:extLst>
          </p:cNvPr>
          <p:cNvSpPr>
            <a:spLocks noChangeArrowheads="1"/>
          </p:cNvSpPr>
          <p:nvPr/>
        </p:nvSpPr>
        <p:spPr bwMode="auto">
          <a:xfrm>
            <a:off x="1505667" y="88367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a:extLst>
              <a:ext uri="{FF2B5EF4-FFF2-40B4-BE49-F238E27FC236}">
                <a16:creationId xmlns:a16="http://schemas.microsoft.com/office/drawing/2014/main" id="{EB45BA3E-F207-B396-D648-1BDF6907248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27494" y="1459019"/>
            <a:ext cx="9137012" cy="50906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1850CB-8A27-26FC-E4C3-7679D7D7B06B}"/>
              </a:ext>
            </a:extLst>
          </p:cNvPr>
          <p:cNvSpPr txBox="1"/>
          <p:nvPr/>
        </p:nvSpPr>
        <p:spPr>
          <a:xfrm>
            <a:off x="4509842" y="417981"/>
            <a:ext cx="3172315" cy="923330"/>
          </a:xfrm>
          <a:prstGeom prst="rect">
            <a:avLst/>
          </a:prstGeom>
          <a:solidFill>
            <a:srgbClr val="007D84"/>
          </a:solidFill>
        </p:spPr>
        <p:txBody>
          <a:bodyPr wrap="square" lIns="91440" tIns="45720" rIns="91440" bIns="45720" rtlCol="0" anchor="t">
            <a:spAutoFit/>
          </a:bodyPr>
          <a:lstStyle/>
          <a:p>
            <a:pPr algn="ctr"/>
            <a:r>
              <a:rPr lang="en-US" dirty="0">
                <a:solidFill>
                  <a:schemeClr val="bg1"/>
                </a:solidFill>
                <a:latin typeface="Aptos"/>
                <a:cs typeface="Times New Roman"/>
              </a:rPr>
              <a:t>Once you select your Department, your screen will refresh and look like this</a:t>
            </a:r>
          </a:p>
        </p:txBody>
      </p:sp>
    </p:spTree>
    <p:extLst>
      <p:ext uri="{BB962C8B-B14F-4D97-AF65-F5344CB8AC3E}">
        <p14:creationId xmlns:p14="http://schemas.microsoft.com/office/powerpoint/2010/main" val="150015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2FC36CF5-CCBE-D7E8-3A2C-0A5C24CAAE47}"/>
              </a:ext>
            </a:extLst>
          </p:cNvPr>
          <p:cNvSpPr>
            <a:spLocks noGrp="1"/>
          </p:cNvSpPr>
          <p:nvPr>
            <p:ph type="title"/>
          </p:nvPr>
        </p:nvSpPr>
        <p:spPr>
          <a:xfrm>
            <a:off x="3670696" y="93359"/>
            <a:ext cx="4850607" cy="807643"/>
          </a:xfrm>
        </p:spPr>
        <p:txBody>
          <a:bodyPr>
            <a:normAutofit/>
          </a:bodyPr>
          <a:lstStyle/>
          <a:p>
            <a:pPr algn="ctr"/>
            <a:r>
              <a:rPr lang="en-US" sz="3600" dirty="0">
                <a:solidFill>
                  <a:schemeClr val="accent5">
                    <a:lumMod val="50000"/>
                  </a:schemeClr>
                </a:solidFill>
                <a:latin typeface="Aptos" panose="020B0004020202020204" pitchFamily="34" charset="0"/>
                <a:cs typeface="Times New Roman" panose="02020603050405020304" pitchFamily="18" charset="0"/>
              </a:rPr>
              <a:t>Summary Status Table</a:t>
            </a:r>
          </a:p>
        </p:txBody>
      </p:sp>
      <p:pic>
        <p:nvPicPr>
          <p:cNvPr id="11" name="Picture 10">
            <a:extLst>
              <a:ext uri="{FF2B5EF4-FFF2-40B4-BE49-F238E27FC236}">
                <a16:creationId xmlns:a16="http://schemas.microsoft.com/office/drawing/2014/main" id="{9D554ADA-DB9A-EFA3-A54F-42A6E19314B4}"/>
              </a:ext>
            </a:extLst>
          </p:cNvPr>
          <p:cNvPicPr>
            <a:picLocks noChangeAspect="1"/>
          </p:cNvPicPr>
          <p:nvPr/>
        </p:nvPicPr>
        <p:blipFill>
          <a:blip r:embed="rId2"/>
          <a:stretch>
            <a:fillRect/>
          </a:stretch>
        </p:blipFill>
        <p:spPr>
          <a:xfrm>
            <a:off x="1613929" y="1752600"/>
            <a:ext cx="8111096" cy="3746858"/>
          </a:xfrm>
          <a:prstGeom prst="rect">
            <a:avLst/>
          </a:prstGeom>
        </p:spPr>
      </p:pic>
      <p:sp>
        <p:nvSpPr>
          <p:cNvPr id="12" name="TextBox 11">
            <a:extLst>
              <a:ext uri="{FF2B5EF4-FFF2-40B4-BE49-F238E27FC236}">
                <a16:creationId xmlns:a16="http://schemas.microsoft.com/office/drawing/2014/main" id="{78E065A0-E3AB-54B0-5120-C49DB73AE199}"/>
              </a:ext>
            </a:extLst>
          </p:cNvPr>
          <p:cNvSpPr txBox="1"/>
          <p:nvPr/>
        </p:nvSpPr>
        <p:spPr>
          <a:xfrm>
            <a:off x="120246" y="3626029"/>
            <a:ext cx="1348509" cy="707886"/>
          </a:xfrm>
          <a:prstGeom prst="rect">
            <a:avLst/>
          </a:prstGeom>
          <a:noFill/>
        </p:spPr>
        <p:txBody>
          <a:bodyPr wrap="square" rtlCol="0">
            <a:spAutoFit/>
          </a:bodyPr>
          <a:lstStyle/>
          <a:p>
            <a:pPr algn="r"/>
            <a:r>
              <a:rPr lang="en-US" sz="2000" dirty="0">
                <a:solidFill>
                  <a:schemeClr val="accent5">
                    <a:lumMod val="50000"/>
                  </a:schemeClr>
                </a:solidFill>
                <a:latin typeface="Aptos" panose="020B0004020202020204" pitchFamily="34" charset="0"/>
                <a:cs typeface="Times New Roman" panose="02020603050405020304" pitchFamily="18" charset="0"/>
              </a:rPr>
              <a:t>Mission Areas</a:t>
            </a:r>
          </a:p>
        </p:txBody>
      </p:sp>
      <p:cxnSp>
        <p:nvCxnSpPr>
          <p:cNvPr id="15" name="Straight Arrow Connector 14">
            <a:extLst>
              <a:ext uri="{FF2B5EF4-FFF2-40B4-BE49-F238E27FC236}">
                <a16:creationId xmlns:a16="http://schemas.microsoft.com/office/drawing/2014/main" id="{0E0FA753-E5C8-CC47-6DB3-2AF0333B1AD7}"/>
              </a:ext>
            </a:extLst>
          </p:cNvPr>
          <p:cNvCxnSpPr>
            <a:cxnSpLocks/>
          </p:cNvCxnSpPr>
          <p:nvPr/>
        </p:nvCxnSpPr>
        <p:spPr>
          <a:xfrm>
            <a:off x="3137905" y="2026153"/>
            <a:ext cx="1418455" cy="927496"/>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3D72D7F-9D70-1E92-0C32-71E502EF7328}"/>
              </a:ext>
            </a:extLst>
          </p:cNvPr>
          <p:cNvCxnSpPr>
            <a:cxnSpLocks/>
          </p:cNvCxnSpPr>
          <p:nvPr/>
        </p:nvCxnSpPr>
        <p:spPr>
          <a:xfrm flipV="1">
            <a:off x="5050192" y="3038764"/>
            <a:ext cx="262170" cy="2500347"/>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DF4144B-8575-C2CA-63AF-68F6345F8979}"/>
              </a:ext>
            </a:extLst>
          </p:cNvPr>
          <p:cNvCxnSpPr>
            <a:cxnSpLocks/>
          </p:cNvCxnSpPr>
          <p:nvPr/>
        </p:nvCxnSpPr>
        <p:spPr>
          <a:xfrm flipH="1" flipV="1">
            <a:off x="6282388" y="3046695"/>
            <a:ext cx="1145066" cy="2543018"/>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B3133AE-68FB-3A22-CBDD-0EDEDE6DD03C}"/>
              </a:ext>
            </a:extLst>
          </p:cNvPr>
          <p:cNvCxnSpPr>
            <a:cxnSpLocks/>
          </p:cNvCxnSpPr>
          <p:nvPr/>
        </p:nvCxnSpPr>
        <p:spPr>
          <a:xfrm>
            <a:off x="7247573" y="1673294"/>
            <a:ext cx="0" cy="1254464"/>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DD5593A-1F30-D7FF-0017-FF6B2D7F216F}"/>
              </a:ext>
            </a:extLst>
          </p:cNvPr>
          <p:cNvCxnSpPr>
            <a:cxnSpLocks/>
          </p:cNvCxnSpPr>
          <p:nvPr/>
        </p:nvCxnSpPr>
        <p:spPr>
          <a:xfrm flipH="1">
            <a:off x="1473460" y="3195353"/>
            <a:ext cx="489354"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4937E7F-023D-9821-DDA3-1169EF039A65}"/>
              </a:ext>
            </a:extLst>
          </p:cNvPr>
          <p:cNvCxnSpPr>
            <a:cxnSpLocks/>
          </p:cNvCxnSpPr>
          <p:nvPr/>
        </p:nvCxnSpPr>
        <p:spPr>
          <a:xfrm flipH="1">
            <a:off x="1468755" y="5144441"/>
            <a:ext cx="489354"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FA3486-4EA3-EB7E-8B33-A1850D3C6D69}"/>
              </a:ext>
            </a:extLst>
          </p:cNvPr>
          <p:cNvCxnSpPr>
            <a:cxnSpLocks/>
          </p:cNvCxnSpPr>
          <p:nvPr/>
        </p:nvCxnSpPr>
        <p:spPr>
          <a:xfrm>
            <a:off x="1468582" y="3195782"/>
            <a:ext cx="173" cy="1948659"/>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AED7CF7-B298-3C5B-ABFC-0B9D5D555214}"/>
              </a:ext>
            </a:extLst>
          </p:cNvPr>
          <p:cNvCxnSpPr>
            <a:cxnSpLocks/>
          </p:cNvCxnSpPr>
          <p:nvPr/>
        </p:nvCxnSpPr>
        <p:spPr>
          <a:xfrm flipH="1" flipV="1">
            <a:off x="9077325" y="3083955"/>
            <a:ext cx="874885" cy="1012314"/>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C3B12CE-4063-6750-5AE9-EB0DBEF4776E}"/>
              </a:ext>
            </a:extLst>
          </p:cNvPr>
          <p:cNvSpPr>
            <a:spLocks noGrp="1"/>
          </p:cNvSpPr>
          <p:nvPr>
            <p:ph type="ftr" sz="quarter" idx="11"/>
          </p:nvPr>
        </p:nvSpPr>
        <p:spPr>
          <a:xfrm>
            <a:off x="4038600" y="6460006"/>
            <a:ext cx="4114800" cy="397994"/>
          </a:xfrm>
        </p:spPr>
        <p:txBody>
          <a:bodyPr/>
          <a:lstStyle/>
          <a:p>
            <a:r>
              <a:rPr lang="en-US" sz="1000" i="1" dirty="0">
                <a:solidFill>
                  <a:srgbClr val="002060"/>
                </a:solidFill>
                <a:latin typeface="Aptos" panose="020B0004020202020204" pitchFamily="34" charset="0"/>
              </a:rPr>
              <a:t>Version 1.3, Updated April 1, 2024</a:t>
            </a:r>
          </a:p>
        </p:txBody>
      </p:sp>
      <p:pic>
        <p:nvPicPr>
          <p:cNvPr id="10" name="Picture 9">
            <a:extLst>
              <a:ext uri="{FF2B5EF4-FFF2-40B4-BE49-F238E27FC236}">
                <a16:creationId xmlns:a16="http://schemas.microsoft.com/office/drawing/2014/main" id="{CF8183C2-EBF0-FB61-C2D7-E64A6D0BE95B}"/>
              </a:ext>
            </a:extLst>
          </p:cNvPr>
          <p:cNvPicPr>
            <a:picLocks noChangeAspect="1"/>
          </p:cNvPicPr>
          <p:nvPr/>
        </p:nvPicPr>
        <p:blipFill>
          <a:blip r:embed="rId3"/>
          <a:stretch>
            <a:fillRect/>
          </a:stretch>
        </p:blipFill>
        <p:spPr>
          <a:xfrm>
            <a:off x="9833586" y="88047"/>
            <a:ext cx="2259388" cy="659868"/>
          </a:xfrm>
          <a:prstGeom prst="rect">
            <a:avLst/>
          </a:prstGeom>
        </p:spPr>
      </p:pic>
      <p:pic>
        <p:nvPicPr>
          <p:cNvPr id="13" name="Picture 2" descr="COM – Tucson Awarded Full LCME Accreditation | UArizona Health Sciences">
            <a:extLst>
              <a:ext uri="{FF2B5EF4-FFF2-40B4-BE49-F238E27FC236}">
                <a16:creationId xmlns:a16="http://schemas.microsoft.com/office/drawing/2014/main" id="{37D67F2E-ED90-97EC-4579-F648F1BF93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9" y="124937"/>
            <a:ext cx="1749860" cy="7291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E826E2-EED2-6CFF-E7F2-824205F84624}"/>
              </a:ext>
            </a:extLst>
          </p:cNvPr>
          <p:cNvSpPr txBox="1"/>
          <p:nvPr/>
        </p:nvSpPr>
        <p:spPr>
          <a:xfrm>
            <a:off x="1718120" y="5550671"/>
            <a:ext cx="3733315" cy="923330"/>
          </a:xfrm>
          <a:prstGeom prst="rect">
            <a:avLst/>
          </a:prstGeom>
          <a:solidFill>
            <a:srgbClr val="007D84"/>
          </a:solidFill>
        </p:spPr>
        <p:txBody>
          <a:bodyPr wrap="square" rtlCol="0">
            <a:spAutoFit/>
          </a:bodyPr>
          <a:lstStyle/>
          <a:p>
            <a:pPr algn="ctr"/>
            <a:r>
              <a:rPr lang="en-US" sz="1800" dirty="0">
                <a:solidFill>
                  <a:schemeClr val="bg1"/>
                </a:solidFill>
                <a:latin typeface="Aptos" panose="020B0004020202020204" pitchFamily="34" charset="0"/>
                <a:cs typeface="Times New Roman" panose="02020603050405020304" pitchFamily="18" charset="0"/>
              </a:rPr>
              <a:t>The “</a:t>
            </a:r>
            <a:r>
              <a:rPr lang="en-US" sz="1800" dirty="0" err="1">
                <a:solidFill>
                  <a:schemeClr val="bg1"/>
                </a:solidFill>
                <a:latin typeface="Aptos" panose="020B0004020202020204" pitchFamily="34" charset="0"/>
                <a:cs typeface="Times New Roman" panose="02020603050405020304" pitchFamily="18" charset="0"/>
              </a:rPr>
              <a:t>AutoLoad</a:t>
            </a:r>
            <a:r>
              <a:rPr lang="en-US" sz="1800" dirty="0">
                <a:solidFill>
                  <a:schemeClr val="bg1"/>
                </a:solidFill>
                <a:latin typeface="Aptos" panose="020B0004020202020204" pitchFamily="34" charset="0"/>
                <a:cs typeface="Times New Roman" panose="02020603050405020304" pitchFamily="18" charset="0"/>
              </a:rPr>
              <a:t>” column indicates how many Measures COM-IT was able to pre-load into the system</a:t>
            </a:r>
          </a:p>
        </p:txBody>
      </p:sp>
      <p:sp>
        <p:nvSpPr>
          <p:cNvPr id="6" name="TextBox 5">
            <a:extLst>
              <a:ext uri="{FF2B5EF4-FFF2-40B4-BE49-F238E27FC236}">
                <a16:creationId xmlns:a16="http://schemas.microsoft.com/office/drawing/2014/main" id="{69AF3B6E-BB97-5340-52BB-1E88AEC638DD}"/>
              </a:ext>
            </a:extLst>
          </p:cNvPr>
          <p:cNvSpPr txBox="1"/>
          <p:nvPr/>
        </p:nvSpPr>
        <p:spPr>
          <a:xfrm>
            <a:off x="8611148" y="3827272"/>
            <a:ext cx="2664259" cy="1077218"/>
          </a:xfrm>
          <a:prstGeom prst="rect">
            <a:avLst/>
          </a:prstGeom>
          <a:solidFill>
            <a:srgbClr val="007D84"/>
          </a:solidFill>
        </p:spPr>
        <p:txBody>
          <a:bodyPr wrap="square" rtlCol="0">
            <a:spAutoFit/>
          </a:bodyPr>
          <a:lstStyle/>
          <a:p>
            <a:pPr algn="ctr"/>
            <a:r>
              <a:rPr lang="en-US" sz="1600" dirty="0">
                <a:solidFill>
                  <a:schemeClr val="bg1"/>
                </a:solidFill>
                <a:latin typeface="Aptos" panose="020B0004020202020204" pitchFamily="34" charset="0"/>
                <a:cs typeface="Times New Roman" panose="02020603050405020304" pitchFamily="18" charset="0"/>
              </a:rPr>
              <a:t>Upon final submission, the “Submitted” column should equal the number in the Measures column </a:t>
            </a:r>
            <a:endParaRPr lang="en-US" sz="1600" dirty="0">
              <a:solidFill>
                <a:schemeClr val="bg1"/>
              </a:solidFill>
              <a:highlight>
                <a:srgbClr val="FFFF00"/>
              </a:highlight>
              <a:latin typeface="Aptos" panose="020B0004020202020204" pitchFamily="34" charset="0"/>
            </a:endParaRPr>
          </a:p>
        </p:txBody>
      </p:sp>
      <p:sp>
        <p:nvSpPr>
          <p:cNvPr id="8" name="TextBox 7">
            <a:extLst>
              <a:ext uri="{FF2B5EF4-FFF2-40B4-BE49-F238E27FC236}">
                <a16:creationId xmlns:a16="http://schemas.microsoft.com/office/drawing/2014/main" id="{CDCB6269-D2C6-AC20-EB84-388AC9E7823C}"/>
              </a:ext>
            </a:extLst>
          </p:cNvPr>
          <p:cNvSpPr txBox="1"/>
          <p:nvPr/>
        </p:nvSpPr>
        <p:spPr>
          <a:xfrm>
            <a:off x="6740567" y="5550671"/>
            <a:ext cx="4190452" cy="923330"/>
          </a:xfrm>
          <a:prstGeom prst="rect">
            <a:avLst/>
          </a:prstGeom>
          <a:solidFill>
            <a:srgbClr val="007D84"/>
          </a:solidFill>
        </p:spPr>
        <p:txBody>
          <a:bodyPr wrap="square" rtlCol="0">
            <a:spAutoFit/>
          </a:bodyPr>
          <a:lstStyle/>
          <a:p>
            <a:pPr algn="ctr"/>
            <a:r>
              <a:rPr lang="en-US" sz="1800" dirty="0">
                <a:solidFill>
                  <a:schemeClr val="bg1"/>
                </a:solidFill>
                <a:latin typeface="Aptos" panose="020B0004020202020204" pitchFamily="34" charset="0"/>
                <a:cs typeface="Times New Roman" panose="02020603050405020304" pitchFamily="18" charset="0"/>
              </a:rPr>
              <a:t>The “N/A Count” column indicates how many Measures within a Mission Area are not applicable to that Department</a:t>
            </a:r>
          </a:p>
        </p:txBody>
      </p:sp>
      <p:sp>
        <p:nvSpPr>
          <p:cNvPr id="17" name="TextBox 16">
            <a:extLst>
              <a:ext uri="{FF2B5EF4-FFF2-40B4-BE49-F238E27FC236}">
                <a16:creationId xmlns:a16="http://schemas.microsoft.com/office/drawing/2014/main" id="{AFEF0CC8-2BF8-CF5E-B6A1-A587C12EDB4D}"/>
              </a:ext>
            </a:extLst>
          </p:cNvPr>
          <p:cNvSpPr txBox="1"/>
          <p:nvPr/>
        </p:nvSpPr>
        <p:spPr>
          <a:xfrm>
            <a:off x="512889" y="901002"/>
            <a:ext cx="2958035" cy="1323439"/>
          </a:xfrm>
          <a:prstGeom prst="rect">
            <a:avLst/>
          </a:prstGeom>
          <a:solidFill>
            <a:srgbClr val="007D84"/>
          </a:solidFill>
        </p:spPr>
        <p:txBody>
          <a:bodyPr wrap="square" rtlCol="0">
            <a:spAutoFit/>
          </a:bodyPr>
          <a:lstStyle/>
          <a:p>
            <a:pPr algn="ctr"/>
            <a:r>
              <a:rPr lang="en-US" sz="1600" dirty="0">
                <a:solidFill>
                  <a:schemeClr val="bg1"/>
                </a:solidFill>
                <a:latin typeface="Aptos" panose="020B0004020202020204" pitchFamily="34" charset="0"/>
                <a:cs typeface="Times New Roman" panose="02020603050405020304" pitchFamily="18" charset="0"/>
              </a:rPr>
              <a:t>This “Measures” column indicates the number of measures for each Mission Area (this number is the same across Departments)</a:t>
            </a:r>
          </a:p>
        </p:txBody>
      </p:sp>
      <p:sp>
        <p:nvSpPr>
          <p:cNvPr id="19" name="TextBox 18">
            <a:extLst>
              <a:ext uri="{FF2B5EF4-FFF2-40B4-BE49-F238E27FC236}">
                <a16:creationId xmlns:a16="http://schemas.microsoft.com/office/drawing/2014/main" id="{AF7AC569-5062-5CCE-FAEC-D90E3E8257D2}"/>
              </a:ext>
            </a:extLst>
          </p:cNvPr>
          <p:cNvSpPr txBox="1"/>
          <p:nvPr/>
        </p:nvSpPr>
        <p:spPr>
          <a:xfrm>
            <a:off x="6522732" y="1663779"/>
            <a:ext cx="2958035" cy="1077218"/>
          </a:xfrm>
          <a:prstGeom prst="rect">
            <a:avLst/>
          </a:prstGeom>
          <a:solidFill>
            <a:srgbClr val="007D84"/>
          </a:solidFill>
        </p:spPr>
        <p:txBody>
          <a:bodyPr wrap="square" rtlCol="0">
            <a:spAutoFit/>
          </a:bodyPr>
          <a:lstStyle/>
          <a:p>
            <a:pPr algn="ctr"/>
            <a:r>
              <a:rPr lang="en-US" sz="1600" dirty="0">
                <a:solidFill>
                  <a:schemeClr val="bg1"/>
                </a:solidFill>
                <a:latin typeface="Aptos" panose="020B0004020202020204" pitchFamily="34" charset="0"/>
                <a:cs typeface="Times New Roman" panose="02020603050405020304" pitchFamily="18" charset="0"/>
              </a:rPr>
              <a:t>The “Blanks Count” column indicates the number of Measure that must be entered by the Department</a:t>
            </a:r>
          </a:p>
        </p:txBody>
      </p:sp>
      <p:sp>
        <p:nvSpPr>
          <p:cNvPr id="21" name="TextBox 20">
            <a:extLst>
              <a:ext uri="{FF2B5EF4-FFF2-40B4-BE49-F238E27FC236}">
                <a16:creationId xmlns:a16="http://schemas.microsoft.com/office/drawing/2014/main" id="{23F1F651-0EEB-4003-03C1-A3A17A4D93D8}"/>
              </a:ext>
            </a:extLst>
          </p:cNvPr>
          <p:cNvSpPr txBox="1"/>
          <p:nvPr/>
        </p:nvSpPr>
        <p:spPr>
          <a:xfrm>
            <a:off x="9967492" y="1953510"/>
            <a:ext cx="2064434" cy="1569660"/>
          </a:xfrm>
          <a:prstGeom prst="rect">
            <a:avLst/>
          </a:prstGeom>
          <a:solidFill>
            <a:srgbClr val="007D84"/>
          </a:solidFill>
        </p:spPr>
        <p:txBody>
          <a:bodyPr wrap="square" rtlCol="0">
            <a:spAutoFit/>
          </a:bodyPr>
          <a:lstStyle/>
          <a:p>
            <a:pPr algn="ctr"/>
            <a:r>
              <a:rPr lang="en-US" sz="1600" dirty="0">
                <a:solidFill>
                  <a:schemeClr val="bg1"/>
                </a:solidFill>
                <a:latin typeface="Aptos" panose="020B0004020202020204" pitchFamily="34" charset="0"/>
                <a:cs typeface="Times New Roman" panose="02020603050405020304" pitchFamily="18" charset="0"/>
              </a:rPr>
              <a:t>The “Completed” column indicates the number of measures added since IT performed the “</a:t>
            </a:r>
            <a:r>
              <a:rPr lang="en-US" sz="1600" dirty="0" err="1">
                <a:solidFill>
                  <a:schemeClr val="bg1"/>
                </a:solidFill>
                <a:latin typeface="Aptos" panose="020B0004020202020204" pitchFamily="34" charset="0"/>
                <a:cs typeface="Times New Roman" panose="02020603050405020304" pitchFamily="18" charset="0"/>
              </a:rPr>
              <a:t>AutoLoad</a:t>
            </a:r>
            <a:r>
              <a:rPr lang="en-US" sz="1600" dirty="0">
                <a:solidFill>
                  <a:schemeClr val="bg1"/>
                </a:solidFill>
                <a:latin typeface="Aptos" panose="020B0004020202020204" pitchFamily="34" charset="0"/>
                <a:cs typeface="Times New Roman" panose="02020603050405020304" pitchFamily="18" charset="0"/>
              </a:rPr>
              <a:t>”</a:t>
            </a:r>
            <a:endParaRPr lang="en-US" sz="1600" dirty="0">
              <a:solidFill>
                <a:schemeClr val="bg1"/>
              </a:solidFill>
              <a:highlight>
                <a:srgbClr val="FFFF00"/>
              </a:highlight>
              <a:latin typeface="Aptos" panose="020B0004020202020204" pitchFamily="34" charset="0"/>
            </a:endParaRPr>
          </a:p>
        </p:txBody>
      </p:sp>
      <p:cxnSp>
        <p:nvCxnSpPr>
          <p:cNvPr id="3" name="Straight Arrow Connector 2">
            <a:extLst>
              <a:ext uri="{FF2B5EF4-FFF2-40B4-BE49-F238E27FC236}">
                <a16:creationId xmlns:a16="http://schemas.microsoft.com/office/drawing/2014/main" id="{A9DFC37A-DAD2-7536-3479-AC5958E12C09}"/>
              </a:ext>
            </a:extLst>
          </p:cNvPr>
          <p:cNvCxnSpPr>
            <a:cxnSpLocks/>
          </p:cNvCxnSpPr>
          <p:nvPr/>
        </p:nvCxnSpPr>
        <p:spPr>
          <a:xfrm flipH="1">
            <a:off x="8289970" y="2524602"/>
            <a:ext cx="1792667" cy="403156"/>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961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DCA5DB-699A-3B84-9BFE-571CC8D76308}"/>
              </a:ext>
            </a:extLst>
          </p:cNvPr>
          <p:cNvSpPr>
            <a:spLocks noGrp="1"/>
          </p:cNvSpPr>
          <p:nvPr>
            <p:ph type="ftr" sz="quarter" idx="11"/>
          </p:nvPr>
        </p:nvSpPr>
        <p:spPr>
          <a:xfrm>
            <a:off x="4832173" y="6531461"/>
            <a:ext cx="2527653" cy="332552"/>
          </a:xfrm>
        </p:spPr>
        <p:txBody>
          <a:bodyPr/>
          <a:lstStyle/>
          <a:p>
            <a:r>
              <a:rPr lang="en-US" sz="1000" i="1" dirty="0">
                <a:solidFill>
                  <a:srgbClr val="002060"/>
                </a:solidFill>
                <a:latin typeface="Aptos" panose="020B0004020202020204" pitchFamily="34" charset="0"/>
              </a:rPr>
              <a:t>Version 1.3, Updated April 1, 2024</a:t>
            </a:r>
          </a:p>
        </p:txBody>
      </p:sp>
      <p:pic>
        <p:nvPicPr>
          <p:cNvPr id="2" name="Picture 1">
            <a:extLst>
              <a:ext uri="{FF2B5EF4-FFF2-40B4-BE49-F238E27FC236}">
                <a16:creationId xmlns:a16="http://schemas.microsoft.com/office/drawing/2014/main" id="{1856E4B5-479E-EDD6-5514-A93C3022FD14}"/>
              </a:ext>
            </a:extLst>
          </p:cNvPr>
          <p:cNvPicPr>
            <a:picLocks noChangeAspect="1"/>
          </p:cNvPicPr>
          <p:nvPr/>
        </p:nvPicPr>
        <p:blipFill>
          <a:blip r:embed="rId2"/>
          <a:stretch>
            <a:fillRect/>
          </a:stretch>
        </p:blipFill>
        <p:spPr>
          <a:xfrm>
            <a:off x="9833586" y="88047"/>
            <a:ext cx="2259388" cy="659868"/>
          </a:xfrm>
          <a:prstGeom prst="rect">
            <a:avLst/>
          </a:prstGeom>
        </p:spPr>
      </p:pic>
      <p:sp>
        <p:nvSpPr>
          <p:cNvPr id="5" name="TextBox 4">
            <a:extLst>
              <a:ext uri="{FF2B5EF4-FFF2-40B4-BE49-F238E27FC236}">
                <a16:creationId xmlns:a16="http://schemas.microsoft.com/office/drawing/2014/main" id="{6B8AB8E8-8DB2-D4FC-F875-FBB21E383014}"/>
              </a:ext>
            </a:extLst>
          </p:cNvPr>
          <p:cNvSpPr txBox="1"/>
          <p:nvPr/>
        </p:nvSpPr>
        <p:spPr>
          <a:xfrm>
            <a:off x="1071612" y="326539"/>
            <a:ext cx="6360878" cy="954107"/>
          </a:xfrm>
          <a:prstGeom prst="rect">
            <a:avLst/>
          </a:prstGeom>
          <a:solidFill>
            <a:srgbClr val="007D84"/>
          </a:solidFill>
        </p:spPr>
        <p:txBody>
          <a:bodyPr wrap="square" rtlCol="0">
            <a:spAutoFit/>
          </a:bodyPr>
          <a:lstStyle/>
          <a:p>
            <a:r>
              <a:rPr lang="en-US" sz="1600" dirty="0">
                <a:solidFill>
                  <a:schemeClr val="bg1"/>
                </a:solidFill>
                <a:latin typeface="Aptos" panose="020B0004020202020204" pitchFamily="34" charset="0"/>
                <a:cs typeface="Times New Roman" panose="02020603050405020304" pitchFamily="18" charset="0"/>
              </a:rPr>
              <a:t>After selecting a tab, in this case Faculty Affairs, two sub tabs appear:</a:t>
            </a:r>
          </a:p>
          <a:p>
            <a:endParaRPr lang="en-US" sz="800" dirty="0">
              <a:solidFill>
                <a:schemeClr val="bg1"/>
              </a:solidFill>
              <a:latin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US" sz="1600" dirty="0">
                <a:solidFill>
                  <a:schemeClr val="bg1"/>
                </a:solidFill>
                <a:latin typeface="Aptos" panose="020B0004020202020204" pitchFamily="34" charset="0"/>
                <a:cs typeface="Times New Roman" panose="02020603050405020304" pitchFamily="18" charset="0"/>
              </a:rPr>
              <a:t>The top (yellow) tab is a report of what is currently in the system</a:t>
            </a:r>
          </a:p>
          <a:p>
            <a:pPr marL="342900" indent="-342900">
              <a:buFont typeface="Arial" panose="020B0604020202020204" pitchFamily="34" charset="0"/>
              <a:buChar char="•"/>
            </a:pPr>
            <a:r>
              <a:rPr lang="en-US" sz="1600" dirty="0">
                <a:solidFill>
                  <a:schemeClr val="bg1"/>
                </a:solidFill>
                <a:latin typeface="Aptos" panose="020B0004020202020204" pitchFamily="34" charset="0"/>
                <a:cs typeface="Times New Roman" panose="02020603050405020304" pitchFamily="18" charset="0"/>
              </a:rPr>
              <a:t>The bottom (turquoise) tab is where data can be entered</a:t>
            </a:r>
          </a:p>
        </p:txBody>
      </p:sp>
      <p:sp>
        <p:nvSpPr>
          <p:cNvPr id="6" name="TextBox 5">
            <a:extLst>
              <a:ext uri="{FF2B5EF4-FFF2-40B4-BE49-F238E27FC236}">
                <a16:creationId xmlns:a16="http://schemas.microsoft.com/office/drawing/2014/main" id="{899AF76F-2BFB-EF66-F79B-9E4587ADAAC8}"/>
              </a:ext>
            </a:extLst>
          </p:cNvPr>
          <p:cNvSpPr txBox="1"/>
          <p:nvPr/>
        </p:nvSpPr>
        <p:spPr>
          <a:xfrm>
            <a:off x="282492" y="2931705"/>
            <a:ext cx="2442302" cy="1569660"/>
          </a:xfrm>
          <a:prstGeom prst="rect">
            <a:avLst/>
          </a:prstGeom>
          <a:solidFill>
            <a:srgbClr val="007D84"/>
          </a:solidFill>
        </p:spPr>
        <p:txBody>
          <a:bodyPr wrap="square" rtlCol="0">
            <a:spAutoFit/>
          </a:bodyPr>
          <a:lstStyle/>
          <a:p>
            <a:pPr algn="ctr"/>
            <a:r>
              <a:rPr lang="en-US" sz="1600" dirty="0">
                <a:solidFill>
                  <a:schemeClr val="bg1"/>
                </a:solidFill>
                <a:latin typeface="Aptos" panose="020B0004020202020204" pitchFamily="34" charset="0"/>
                <a:cs typeface="Times New Roman" panose="02020603050405020304" pitchFamily="18" charset="0"/>
              </a:rPr>
              <a:t>The report is broken down by Visions, in this case, “Developing a sustainable and balanced academic faculty”</a:t>
            </a:r>
          </a:p>
        </p:txBody>
      </p:sp>
      <p:cxnSp>
        <p:nvCxnSpPr>
          <p:cNvPr id="8" name="Straight Arrow Connector 7">
            <a:extLst>
              <a:ext uri="{FF2B5EF4-FFF2-40B4-BE49-F238E27FC236}">
                <a16:creationId xmlns:a16="http://schemas.microsoft.com/office/drawing/2014/main" id="{CB018F4D-B1D3-8BD9-7249-548F960BD3B6}"/>
              </a:ext>
            </a:extLst>
          </p:cNvPr>
          <p:cNvCxnSpPr>
            <a:cxnSpLocks/>
          </p:cNvCxnSpPr>
          <p:nvPr/>
        </p:nvCxnSpPr>
        <p:spPr>
          <a:xfrm>
            <a:off x="10334553" y="2642337"/>
            <a:ext cx="0" cy="289368"/>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2">
            <a:extLst>
              <a:ext uri="{FF2B5EF4-FFF2-40B4-BE49-F238E27FC236}">
                <a16:creationId xmlns:a16="http://schemas.microsoft.com/office/drawing/2014/main" id="{8D124351-6FB7-6888-4A68-0BCC59C1CFB6}"/>
              </a:ext>
            </a:extLst>
          </p:cNvPr>
          <p:cNvSpPr>
            <a:spLocks noChangeArrowheads="1"/>
          </p:cNvSpPr>
          <p:nvPr/>
        </p:nvSpPr>
        <p:spPr bwMode="auto">
          <a:xfrm>
            <a:off x="3469137" y="1563475"/>
            <a:ext cx="114230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169" name="Picture 1">
            <a:extLst>
              <a:ext uri="{FF2B5EF4-FFF2-40B4-BE49-F238E27FC236}">
                <a16:creationId xmlns:a16="http://schemas.microsoft.com/office/drawing/2014/main" id="{E17486D6-8EF7-F8CD-60F6-8AC820E8DE9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07748" y="1563476"/>
            <a:ext cx="8522112" cy="4844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18EAAA0-B478-F39D-4104-E76F16518904}"/>
              </a:ext>
            </a:extLst>
          </p:cNvPr>
          <p:cNvSpPr txBox="1"/>
          <p:nvPr/>
        </p:nvSpPr>
        <p:spPr>
          <a:xfrm>
            <a:off x="7521457" y="1263150"/>
            <a:ext cx="4571517" cy="769441"/>
          </a:xfrm>
          <a:prstGeom prst="rect">
            <a:avLst/>
          </a:prstGeom>
          <a:solidFill>
            <a:schemeClr val="accent6"/>
          </a:solidFill>
        </p:spPr>
        <p:txBody>
          <a:bodyPr wrap="square" rtlCol="0">
            <a:spAutoFit/>
          </a:bodyPr>
          <a:lstStyle/>
          <a:p>
            <a:pPr algn="ctr"/>
            <a:r>
              <a:rPr lang="en-US" sz="1200" dirty="0">
                <a:solidFill>
                  <a:schemeClr val="bg1"/>
                </a:solidFill>
                <a:latin typeface="Aptos" panose="020B0004020202020204" pitchFamily="34" charset="0"/>
                <a:cs typeface="Times New Roman" panose="02020603050405020304" pitchFamily="18" charset="0"/>
              </a:rPr>
              <a:t>This column utilizes a “stoplight” status system (green, red, yellow)</a:t>
            </a:r>
          </a:p>
          <a:p>
            <a:pPr algn="ctr"/>
            <a:endParaRPr lang="en-US" sz="800" b="1" dirty="0">
              <a:solidFill>
                <a:schemeClr val="bg1"/>
              </a:solidFill>
              <a:latin typeface="Aptos" panose="020B0004020202020204" pitchFamily="34" charset="0"/>
              <a:cs typeface="Times New Roman" panose="02020603050405020304" pitchFamily="18" charset="0"/>
            </a:endParaRPr>
          </a:p>
          <a:p>
            <a:pPr algn="ctr"/>
            <a:r>
              <a:rPr lang="en-US" sz="1200" dirty="0">
                <a:solidFill>
                  <a:schemeClr val="bg1"/>
                </a:solidFill>
                <a:latin typeface="Aptos" panose="020B0004020202020204" pitchFamily="34" charset="0"/>
                <a:cs typeface="Times New Roman" panose="02020603050405020304" pitchFamily="18" charset="0"/>
              </a:rPr>
              <a:t>Please see slide #13 for an explanation on how the rows in this column automatically change from one color to another color</a:t>
            </a:r>
          </a:p>
        </p:txBody>
      </p:sp>
      <p:cxnSp>
        <p:nvCxnSpPr>
          <p:cNvPr id="20" name="Straight Arrow Connector 19">
            <a:extLst>
              <a:ext uri="{FF2B5EF4-FFF2-40B4-BE49-F238E27FC236}">
                <a16:creationId xmlns:a16="http://schemas.microsoft.com/office/drawing/2014/main" id="{A196EF97-EADC-1933-C440-49962C1C8A70}"/>
              </a:ext>
            </a:extLst>
          </p:cNvPr>
          <p:cNvCxnSpPr>
            <a:cxnSpLocks/>
          </p:cNvCxnSpPr>
          <p:nvPr/>
        </p:nvCxnSpPr>
        <p:spPr>
          <a:xfrm>
            <a:off x="5912662" y="1280646"/>
            <a:ext cx="0" cy="468117"/>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1D47045-6DCE-B100-90D7-587FC54896A8}"/>
              </a:ext>
            </a:extLst>
          </p:cNvPr>
          <p:cNvCxnSpPr>
            <a:cxnSpLocks/>
          </p:cNvCxnSpPr>
          <p:nvPr/>
        </p:nvCxnSpPr>
        <p:spPr>
          <a:xfrm>
            <a:off x="10575185" y="2032591"/>
            <a:ext cx="0" cy="812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9957962-7A8A-9515-42CE-7FE197DA7E4C}"/>
              </a:ext>
            </a:extLst>
          </p:cNvPr>
          <p:cNvCxnSpPr>
            <a:cxnSpLocks/>
          </p:cNvCxnSpPr>
          <p:nvPr/>
        </p:nvCxnSpPr>
        <p:spPr>
          <a:xfrm flipV="1">
            <a:off x="2724794" y="2845202"/>
            <a:ext cx="623498" cy="583798"/>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652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7E106-42A9-BCAE-D695-E9E9F785822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66B7EF-819E-5070-0C15-58706DE6B76B}"/>
              </a:ext>
            </a:extLst>
          </p:cNvPr>
          <p:cNvSpPr>
            <a:spLocks noGrp="1"/>
          </p:cNvSpPr>
          <p:nvPr>
            <p:ph type="ftr" sz="quarter" idx="11"/>
          </p:nvPr>
        </p:nvSpPr>
        <p:spPr>
          <a:xfrm>
            <a:off x="5069367" y="6469553"/>
            <a:ext cx="2053265" cy="388448"/>
          </a:xfrm>
        </p:spPr>
        <p:txBody>
          <a:bodyPr/>
          <a:lstStyle/>
          <a:p>
            <a:r>
              <a:rPr lang="en-US" sz="1000" i="1" dirty="0">
                <a:solidFill>
                  <a:srgbClr val="002060"/>
                </a:solidFill>
                <a:latin typeface="Aptos" panose="020B0004020202020204" pitchFamily="34" charset="0"/>
              </a:rPr>
              <a:t>Version 1.3, Updated April 1, 2024</a:t>
            </a:r>
          </a:p>
        </p:txBody>
      </p:sp>
      <p:pic>
        <p:nvPicPr>
          <p:cNvPr id="17" name="Picture 16">
            <a:extLst>
              <a:ext uri="{FF2B5EF4-FFF2-40B4-BE49-F238E27FC236}">
                <a16:creationId xmlns:a16="http://schemas.microsoft.com/office/drawing/2014/main" id="{DC4C8B41-F1A8-CB79-4A08-6843CEFDC972}"/>
              </a:ext>
            </a:extLst>
          </p:cNvPr>
          <p:cNvPicPr>
            <a:picLocks noChangeAspect="1"/>
          </p:cNvPicPr>
          <p:nvPr/>
        </p:nvPicPr>
        <p:blipFill>
          <a:blip r:embed="rId2"/>
          <a:stretch>
            <a:fillRect/>
          </a:stretch>
        </p:blipFill>
        <p:spPr>
          <a:xfrm>
            <a:off x="2310392" y="1481674"/>
            <a:ext cx="8699779" cy="4729450"/>
          </a:xfrm>
          <a:prstGeom prst="rect">
            <a:avLst/>
          </a:prstGeom>
        </p:spPr>
      </p:pic>
      <p:sp>
        <p:nvSpPr>
          <p:cNvPr id="8" name="TextBox 7">
            <a:extLst>
              <a:ext uri="{FF2B5EF4-FFF2-40B4-BE49-F238E27FC236}">
                <a16:creationId xmlns:a16="http://schemas.microsoft.com/office/drawing/2014/main" id="{8CBB8A28-51FA-54E6-7F1A-96D6A02264BC}"/>
              </a:ext>
            </a:extLst>
          </p:cNvPr>
          <p:cNvSpPr txBox="1"/>
          <p:nvPr/>
        </p:nvSpPr>
        <p:spPr>
          <a:xfrm>
            <a:off x="5122015" y="4008234"/>
            <a:ext cx="5046387" cy="288242"/>
          </a:xfrm>
          <a:prstGeom prst="rect">
            <a:avLst/>
          </a:prstGeom>
          <a:solidFill>
            <a:srgbClr val="FFFFCC"/>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5184CE12-8CAD-D782-562D-72D423EB09BB}"/>
              </a:ext>
            </a:extLst>
          </p:cNvPr>
          <p:cNvPicPr>
            <a:picLocks noChangeAspect="1"/>
          </p:cNvPicPr>
          <p:nvPr/>
        </p:nvPicPr>
        <p:blipFill>
          <a:blip r:embed="rId3"/>
          <a:stretch>
            <a:fillRect/>
          </a:stretch>
        </p:blipFill>
        <p:spPr>
          <a:xfrm>
            <a:off x="9833586" y="88047"/>
            <a:ext cx="2259388" cy="659868"/>
          </a:xfrm>
          <a:prstGeom prst="rect">
            <a:avLst/>
          </a:prstGeom>
        </p:spPr>
      </p:pic>
      <p:sp>
        <p:nvSpPr>
          <p:cNvPr id="5" name="TextBox 4">
            <a:extLst>
              <a:ext uri="{FF2B5EF4-FFF2-40B4-BE49-F238E27FC236}">
                <a16:creationId xmlns:a16="http://schemas.microsoft.com/office/drawing/2014/main" id="{C57B149F-46ED-9694-C1F6-728DD5F3555B}"/>
              </a:ext>
            </a:extLst>
          </p:cNvPr>
          <p:cNvSpPr txBox="1"/>
          <p:nvPr/>
        </p:nvSpPr>
        <p:spPr>
          <a:xfrm>
            <a:off x="1071612" y="326539"/>
            <a:ext cx="6360878" cy="830997"/>
          </a:xfrm>
          <a:prstGeom prst="rect">
            <a:avLst/>
          </a:prstGeom>
          <a:solidFill>
            <a:srgbClr val="007D84"/>
          </a:solidFill>
        </p:spPr>
        <p:txBody>
          <a:bodyPr wrap="square" rtlCol="0">
            <a:spAutoFit/>
          </a:bodyPr>
          <a:lstStyle/>
          <a:p>
            <a:pPr algn="ctr"/>
            <a:r>
              <a:rPr lang="en-US" sz="1600" dirty="0">
                <a:solidFill>
                  <a:schemeClr val="bg1"/>
                </a:solidFill>
              </a:rPr>
              <a:t>The cells the Department is required to complete will be highlighted in a pale yellow.  If the cells are white, the Department is not required to enter information into that cell.</a:t>
            </a:r>
          </a:p>
        </p:txBody>
      </p:sp>
      <p:cxnSp>
        <p:nvCxnSpPr>
          <p:cNvPr id="22" name="Straight Arrow Connector 21">
            <a:extLst>
              <a:ext uri="{FF2B5EF4-FFF2-40B4-BE49-F238E27FC236}">
                <a16:creationId xmlns:a16="http://schemas.microsoft.com/office/drawing/2014/main" id="{B3408B1F-09AC-8F26-77E3-0DB8B3B76E73}"/>
              </a:ext>
            </a:extLst>
          </p:cNvPr>
          <p:cNvCxnSpPr>
            <a:cxnSpLocks/>
          </p:cNvCxnSpPr>
          <p:nvPr/>
        </p:nvCxnSpPr>
        <p:spPr>
          <a:xfrm>
            <a:off x="4056361" y="1157536"/>
            <a:ext cx="1773798" cy="294695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E4583C-F351-B170-657E-C5E2A1ECE169}"/>
              </a:ext>
            </a:extLst>
          </p:cNvPr>
          <p:cNvSpPr txBox="1"/>
          <p:nvPr/>
        </p:nvSpPr>
        <p:spPr>
          <a:xfrm>
            <a:off x="3836355" y="4501330"/>
            <a:ext cx="4695273" cy="1384995"/>
          </a:xfrm>
          <a:prstGeom prst="rect">
            <a:avLst/>
          </a:prstGeom>
          <a:solidFill>
            <a:schemeClr val="accent6"/>
          </a:solidFill>
          <a:ln w="19050">
            <a:solidFill>
              <a:srgbClr val="FF0000"/>
            </a:solidFill>
          </a:ln>
        </p:spPr>
        <p:txBody>
          <a:bodyPr wrap="square" rtlCol="0">
            <a:spAutoFit/>
          </a:bodyPr>
          <a:lstStyle/>
          <a:p>
            <a:pPr algn="ctr"/>
            <a:endParaRPr lang="en-US" sz="1200" dirty="0">
              <a:solidFill>
                <a:srgbClr val="FF0000"/>
              </a:solidFill>
              <a:latin typeface="Aptos" panose="020B0004020202020204" pitchFamily="34" charset="0"/>
              <a:cs typeface="Times New Roman" panose="02020603050405020304" pitchFamily="18" charset="0"/>
            </a:endParaRPr>
          </a:p>
          <a:p>
            <a:pPr algn="ctr"/>
            <a:endParaRPr lang="en-US" sz="1200" dirty="0">
              <a:solidFill>
                <a:srgbClr val="FF0000"/>
              </a:solidFill>
              <a:latin typeface="Aptos" panose="020B0004020202020204" pitchFamily="34" charset="0"/>
              <a:cs typeface="Times New Roman" panose="02020603050405020304" pitchFamily="18" charset="0"/>
            </a:endParaRPr>
          </a:p>
          <a:p>
            <a:pPr algn="ctr"/>
            <a:r>
              <a:rPr lang="en-US" sz="1200" b="1" dirty="0">
                <a:solidFill>
                  <a:schemeClr val="bg1"/>
                </a:solidFill>
                <a:latin typeface="Aptos" panose="020B0004020202020204" pitchFamily="34" charset="0"/>
                <a:cs typeface="Times New Roman" panose="02020603050405020304" pitchFamily="18" charset="0"/>
              </a:rPr>
              <a:t>PLEASE NOTE:  </a:t>
            </a:r>
            <a:r>
              <a:rPr lang="en-US" sz="1200" dirty="0">
                <a:solidFill>
                  <a:schemeClr val="bg1"/>
                </a:solidFill>
                <a:latin typeface="Aptos" panose="020B0004020202020204" pitchFamily="34" charset="0"/>
                <a:cs typeface="Times New Roman" panose="02020603050405020304" pitchFamily="18" charset="0"/>
              </a:rPr>
              <a:t>This example is only for purposes of this User Guide; it DOES  NOT mean the Department of Medicine is only required to enter data for this Metric &amp; Measure</a:t>
            </a:r>
          </a:p>
          <a:p>
            <a:pPr algn="ctr"/>
            <a:endParaRPr lang="en-US" sz="1200" dirty="0">
              <a:solidFill>
                <a:srgbClr val="FF0000"/>
              </a:solidFill>
              <a:latin typeface="Aptos" panose="020B0004020202020204" pitchFamily="34" charset="0"/>
              <a:cs typeface="Times New Roman" panose="02020603050405020304" pitchFamily="18" charset="0"/>
            </a:endParaRPr>
          </a:p>
          <a:p>
            <a:pPr algn="ctr"/>
            <a:endParaRPr lang="en-US" sz="1200" dirty="0">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72993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DCA5DB-699A-3B84-9BFE-571CC8D76308}"/>
              </a:ext>
            </a:extLst>
          </p:cNvPr>
          <p:cNvSpPr>
            <a:spLocks noGrp="1"/>
          </p:cNvSpPr>
          <p:nvPr>
            <p:ph type="ftr" sz="quarter" idx="11"/>
          </p:nvPr>
        </p:nvSpPr>
        <p:spPr>
          <a:xfrm>
            <a:off x="4808798" y="6621762"/>
            <a:ext cx="2189672" cy="236238"/>
          </a:xfrm>
        </p:spPr>
        <p:txBody>
          <a:bodyPr/>
          <a:lstStyle/>
          <a:p>
            <a:r>
              <a:rPr lang="en-US" sz="1000" dirty="0">
                <a:solidFill>
                  <a:srgbClr val="002060"/>
                </a:solidFill>
                <a:latin typeface="Aptos" panose="020B0004020202020204" pitchFamily="34" charset="0"/>
              </a:rPr>
              <a:t>Version 2, Updated April 1, 2024</a:t>
            </a:r>
          </a:p>
        </p:txBody>
      </p:sp>
      <p:sp>
        <p:nvSpPr>
          <p:cNvPr id="9" name="Title 7">
            <a:extLst>
              <a:ext uri="{FF2B5EF4-FFF2-40B4-BE49-F238E27FC236}">
                <a16:creationId xmlns:a16="http://schemas.microsoft.com/office/drawing/2014/main" id="{2FC36CF5-CCBE-D7E8-3A2C-0A5C24CAAE47}"/>
              </a:ext>
            </a:extLst>
          </p:cNvPr>
          <p:cNvSpPr>
            <a:spLocks noGrp="1"/>
          </p:cNvSpPr>
          <p:nvPr>
            <p:ph type="title"/>
          </p:nvPr>
        </p:nvSpPr>
        <p:spPr>
          <a:xfrm>
            <a:off x="2531289" y="488139"/>
            <a:ext cx="6744690" cy="1113780"/>
          </a:xfrm>
        </p:spPr>
        <p:txBody>
          <a:bodyPr>
            <a:noAutofit/>
          </a:bodyPr>
          <a:lstStyle/>
          <a:p>
            <a:pPr algn="ctr"/>
            <a:r>
              <a:rPr lang="en-US" sz="3600" b="1" dirty="0">
                <a:solidFill>
                  <a:schemeClr val="accent5">
                    <a:lumMod val="50000"/>
                  </a:schemeClr>
                </a:solidFill>
                <a:latin typeface="Aptos" panose="020B0004020202020204" pitchFamily="34" charset="0"/>
                <a:cs typeface="Times New Roman" panose="02020603050405020304" pitchFamily="18" charset="0"/>
              </a:rPr>
              <a:t>Mission Area Leader and Mission Information</a:t>
            </a:r>
          </a:p>
        </p:txBody>
      </p:sp>
      <p:sp>
        <p:nvSpPr>
          <p:cNvPr id="2" name="TextBox 1">
            <a:extLst>
              <a:ext uri="{FF2B5EF4-FFF2-40B4-BE49-F238E27FC236}">
                <a16:creationId xmlns:a16="http://schemas.microsoft.com/office/drawing/2014/main" id="{E81873EB-D5BF-434E-C67E-CE43AA278487}"/>
              </a:ext>
            </a:extLst>
          </p:cNvPr>
          <p:cNvSpPr txBox="1"/>
          <p:nvPr/>
        </p:nvSpPr>
        <p:spPr>
          <a:xfrm>
            <a:off x="976278" y="1673529"/>
            <a:ext cx="10436534" cy="1692771"/>
          </a:xfrm>
          <a:prstGeom prst="rect">
            <a:avLst/>
          </a:prstGeom>
          <a:noFill/>
        </p:spPr>
        <p:txBody>
          <a:bodyPr wrap="square" rtlCol="0">
            <a:spAutoFit/>
          </a:bodyPr>
          <a:lstStyle/>
          <a:p>
            <a:r>
              <a:rPr lang="en-US" sz="2400" dirty="0">
                <a:solidFill>
                  <a:srgbClr val="002060"/>
                </a:solidFill>
                <a:latin typeface="Aptos" panose="020B0004020202020204" pitchFamily="34" charset="0"/>
                <a:cs typeface="Times New Roman" panose="02020603050405020304" pitchFamily="18" charset="0"/>
              </a:rPr>
              <a:t>From both the Report View and the Update Data View, you can access information about the Mission Leader as well as information about the Mission has been selected (in this case, Faculty Affairs)</a:t>
            </a:r>
          </a:p>
          <a:p>
            <a:endParaRPr lang="en-US" sz="800" dirty="0">
              <a:solidFill>
                <a:srgbClr val="002060"/>
              </a:solidFill>
              <a:latin typeface="Aptos" panose="020B0004020202020204" pitchFamily="34" charset="0"/>
              <a:cs typeface="Times New Roman" panose="02020603050405020304" pitchFamily="18" charset="0"/>
            </a:endParaRPr>
          </a:p>
          <a:p>
            <a:r>
              <a:rPr lang="en-US" sz="2400" dirty="0">
                <a:solidFill>
                  <a:srgbClr val="002060"/>
                </a:solidFill>
                <a:latin typeface="Aptos" panose="020B0004020202020204" pitchFamily="34" charset="0"/>
                <a:cs typeface="Times New Roman" panose="02020603050405020304" pitchFamily="18" charset="0"/>
              </a:rPr>
              <a:t>Select the “I” Information Logo at the top right-hand side of the screen</a:t>
            </a:r>
          </a:p>
        </p:txBody>
      </p:sp>
      <p:pic>
        <p:nvPicPr>
          <p:cNvPr id="8" name="Picture 7">
            <a:extLst>
              <a:ext uri="{FF2B5EF4-FFF2-40B4-BE49-F238E27FC236}">
                <a16:creationId xmlns:a16="http://schemas.microsoft.com/office/drawing/2014/main" id="{ED314F92-258E-D750-1BDA-1141D59E5090}"/>
              </a:ext>
            </a:extLst>
          </p:cNvPr>
          <p:cNvPicPr>
            <a:picLocks noChangeAspect="1"/>
          </p:cNvPicPr>
          <p:nvPr/>
        </p:nvPicPr>
        <p:blipFill>
          <a:blip r:embed="rId2"/>
          <a:stretch>
            <a:fillRect/>
          </a:stretch>
        </p:blipFill>
        <p:spPr>
          <a:xfrm>
            <a:off x="9833586" y="88047"/>
            <a:ext cx="2259388" cy="659868"/>
          </a:xfrm>
          <a:prstGeom prst="rect">
            <a:avLst/>
          </a:prstGeom>
        </p:spPr>
      </p:pic>
      <p:pic>
        <p:nvPicPr>
          <p:cNvPr id="12" name="Picture 2" descr="COM – Tucson Awarded Full LCME Accreditation | UArizona Health Sciences">
            <a:extLst>
              <a:ext uri="{FF2B5EF4-FFF2-40B4-BE49-F238E27FC236}">
                <a16:creationId xmlns:a16="http://schemas.microsoft.com/office/drawing/2014/main" id="{BAE58F27-2AA7-B0A2-E813-9DBC5465B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9" y="124937"/>
            <a:ext cx="1749860" cy="7291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7055513-C8C2-022A-1EDA-73AF6928EC55}"/>
              </a:ext>
            </a:extLst>
          </p:cNvPr>
          <p:cNvPicPr>
            <a:picLocks noChangeAspect="1"/>
          </p:cNvPicPr>
          <p:nvPr/>
        </p:nvPicPr>
        <p:blipFill>
          <a:blip r:embed="rId4"/>
          <a:stretch>
            <a:fillRect/>
          </a:stretch>
        </p:blipFill>
        <p:spPr>
          <a:xfrm>
            <a:off x="3646113" y="3367276"/>
            <a:ext cx="5387884" cy="3205404"/>
          </a:xfrm>
          <a:prstGeom prst="rect">
            <a:avLst/>
          </a:prstGeom>
        </p:spPr>
      </p:pic>
      <p:sp>
        <p:nvSpPr>
          <p:cNvPr id="6" name="Oval 5">
            <a:extLst>
              <a:ext uri="{FF2B5EF4-FFF2-40B4-BE49-F238E27FC236}">
                <a16:creationId xmlns:a16="http://schemas.microsoft.com/office/drawing/2014/main" id="{56307DC5-7C66-46B8-493F-C03A9F03C1F8}"/>
              </a:ext>
            </a:extLst>
          </p:cNvPr>
          <p:cNvSpPr/>
          <p:nvPr/>
        </p:nvSpPr>
        <p:spPr>
          <a:xfrm>
            <a:off x="8752115" y="3491701"/>
            <a:ext cx="385010" cy="336884"/>
          </a:xfrm>
          <a:prstGeom prst="ellipse">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F528D11-AF37-A1DB-896D-7845D137670E}"/>
              </a:ext>
            </a:extLst>
          </p:cNvPr>
          <p:cNvCxnSpPr>
            <a:cxnSpLocks/>
          </p:cNvCxnSpPr>
          <p:nvPr/>
        </p:nvCxnSpPr>
        <p:spPr>
          <a:xfrm>
            <a:off x="2656086" y="3318194"/>
            <a:ext cx="6041027" cy="341949"/>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93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7F30-79B3-BB5E-7270-3EB2605ABB71}"/>
              </a:ext>
            </a:extLst>
          </p:cNvPr>
          <p:cNvSpPr>
            <a:spLocks noGrp="1"/>
          </p:cNvSpPr>
          <p:nvPr>
            <p:ph type="title"/>
          </p:nvPr>
        </p:nvSpPr>
        <p:spPr>
          <a:xfrm>
            <a:off x="838200" y="1045845"/>
            <a:ext cx="10515600" cy="1325563"/>
          </a:xfrm>
        </p:spPr>
        <p:txBody>
          <a:bodyPr>
            <a:normAutofit/>
          </a:bodyPr>
          <a:lstStyle/>
          <a:p>
            <a:pPr algn="ctr"/>
            <a:r>
              <a:rPr lang="en-US" sz="3600" b="1" dirty="0">
                <a:solidFill>
                  <a:schemeClr val="accent5">
                    <a:lumMod val="50000"/>
                  </a:schemeClr>
                </a:solidFill>
                <a:latin typeface="Aptos"/>
              </a:rPr>
              <a:t>SPEED</a:t>
            </a:r>
          </a:p>
        </p:txBody>
      </p:sp>
      <p:sp>
        <p:nvSpPr>
          <p:cNvPr id="3" name="Content Placeholder 2">
            <a:extLst>
              <a:ext uri="{FF2B5EF4-FFF2-40B4-BE49-F238E27FC236}">
                <a16:creationId xmlns:a16="http://schemas.microsoft.com/office/drawing/2014/main" id="{4593E9BE-EC31-3B72-24E2-2DE710535F14}"/>
              </a:ext>
            </a:extLst>
          </p:cNvPr>
          <p:cNvSpPr>
            <a:spLocks noGrp="1"/>
          </p:cNvSpPr>
          <p:nvPr>
            <p:ph idx="1"/>
          </p:nvPr>
        </p:nvSpPr>
        <p:spPr>
          <a:xfrm>
            <a:off x="984691" y="2021776"/>
            <a:ext cx="10348977" cy="3882519"/>
          </a:xfrm>
        </p:spPr>
        <p:txBody>
          <a:bodyPr vert="horz" lIns="91440" tIns="45720" rIns="91440" bIns="45720" rtlCol="0" anchor="t">
            <a:normAutofit/>
          </a:bodyPr>
          <a:lstStyle/>
          <a:p>
            <a:pPr marL="0" indent="0" algn="ctr">
              <a:buNone/>
            </a:pPr>
            <a:endParaRPr lang="en-US" sz="2000" dirty="0">
              <a:solidFill>
                <a:schemeClr val="accent5">
                  <a:lumMod val="50000"/>
                </a:schemeClr>
              </a:solidFill>
              <a:latin typeface="Aptos"/>
            </a:endParaRPr>
          </a:p>
          <a:p>
            <a:pPr marL="0" indent="0" algn="ctr">
              <a:buNone/>
            </a:pPr>
            <a:r>
              <a:rPr lang="en-US" sz="1800" dirty="0">
                <a:solidFill>
                  <a:schemeClr val="accent5">
                    <a:lumMod val="50000"/>
                  </a:schemeClr>
                </a:solidFill>
                <a:latin typeface="Aptos"/>
              </a:rPr>
              <a:t>SPEED???</a:t>
            </a:r>
            <a:endParaRPr lang="en-US" sz="2400" dirty="0">
              <a:solidFill>
                <a:schemeClr val="accent5">
                  <a:lumMod val="50000"/>
                </a:schemeClr>
              </a:solidFill>
            </a:endParaRPr>
          </a:p>
        </p:txBody>
      </p:sp>
      <p:pic>
        <p:nvPicPr>
          <p:cNvPr id="6" name="Picture 5" descr="A picture containing car, blur&#10;&#10;Description automatically generated">
            <a:extLst>
              <a:ext uri="{FF2B5EF4-FFF2-40B4-BE49-F238E27FC236}">
                <a16:creationId xmlns:a16="http://schemas.microsoft.com/office/drawing/2014/main" id="{08522AAE-F4BA-3ABA-ED0B-6D411C1A1A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07980" y="2826682"/>
            <a:ext cx="4476334" cy="2985473"/>
          </a:xfrm>
          <a:prstGeom prst="rect">
            <a:avLst/>
          </a:prstGeom>
        </p:spPr>
      </p:pic>
      <p:sp>
        <p:nvSpPr>
          <p:cNvPr id="7" name="Footer Placeholder 6">
            <a:extLst>
              <a:ext uri="{FF2B5EF4-FFF2-40B4-BE49-F238E27FC236}">
                <a16:creationId xmlns:a16="http://schemas.microsoft.com/office/drawing/2014/main" id="{867EF66D-B5BC-FFB4-B898-B07513F2541E}"/>
              </a:ext>
            </a:extLst>
          </p:cNvPr>
          <p:cNvSpPr>
            <a:spLocks noGrp="1"/>
          </p:cNvSpPr>
          <p:nvPr>
            <p:ph type="ftr" sz="quarter" idx="11"/>
          </p:nvPr>
        </p:nvSpPr>
        <p:spPr>
          <a:xfrm>
            <a:off x="3965809" y="6460649"/>
            <a:ext cx="4386743" cy="397351"/>
          </a:xfrm>
        </p:spPr>
        <p:txBody>
          <a:bodyPr/>
          <a:lstStyle/>
          <a:p>
            <a:r>
              <a:rPr lang="en-US" sz="900" i="1" dirty="0">
                <a:solidFill>
                  <a:srgbClr val="002060"/>
                </a:solidFill>
              </a:rPr>
              <a:t>Version 1.3 Updated April 1, 2024</a:t>
            </a:r>
            <a:endParaRPr lang="en-US" sz="900" i="1" dirty="0">
              <a:solidFill>
                <a:srgbClr val="002060"/>
              </a:solidFill>
              <a:ea typeface="Calibri"/>
              <a:cs typeface="Calibri"/>
            </a:endParaRPr>
          </a:p>
        </p:txBody>
      </p:sp>
      <p:pic>
        <p:nvPicPr>
          <p:cNvPr id="8" name="Picture 2" descr="COM – Tucson Awarded Full LCME Accreditation | UArizona Health Sciences">
            <a:extLst>
              <a:ext uri="{FF2B5EF4-FFF2-40B4-BE49-F238E27FC236}">
                <a16:creationId xmlns:a16="http://schemas.microsoft.com/office/drawing/2014/main" id="{B5341F8C-E504-8EC4-0181-4720DEB19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9" y="124937"/>
            <a:ext cx="1749860" cy="7291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29E7142-8E30-F09D-7E0A-CA8D1DF38018}"/>
              </a:ext>
            </a:extLst>
          </p:cNvPr>
          <p:cNvPicPr>
            <a:picLocks noChangeAspect="1"/>
          </p:cNvPicPr>
          <p:nvPr/>
        </p:nvPicPr>
        <p:blipFill>
          <a:blip r:embed="rId5"/>
          <a:stretch>
            <a:fillRect/>
          </a:stretch>
        </p:blipFill>
        <p:spPr>
          <a:xfrm>
            <a:off x="9833586" y="88047"/>
            <a:ext cx="2259388" cy="659868"/>
          </a:xfrm>
          <a:prstGeom prst="rect">
            <a:avLst/>
          </a:prstGeom>
        </p:spPr>
      </p:pic>
    </p:spTree>
    <p:extLst>
      <p:ext uri="{BB962C8B-B14F-4D97-AF65-F5344CB8AC3E}">
        <p14:creationId xmlns:p14="http://schemas.microsoft.com/office/powerpoint/2010/main" val="3972235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DCA5DB-699A-3B84-9BFE-571CC8D76308}"/>
              </a:ext>
            </a:extLst>
          </p:cNvPr>
          <p:cNvSpPr>
            <a:spLocks noGrp="1"/>
          </p:cNvSpPr>
          <p:nvPr>
            <p:ph type="ftr" sz="quarter" idx="11"/>
          </p:nvPr>
        </p:nvSpPr>
        <p:spPr>
          <a:xfrm>
            <a:off x="4987412" y="6538304"/>
            <a:ext cx="2217173" cy="319696"/>
          </a:xfrm>
        </p:spPr>
        <p:txBody>
          <a:bodyPr/>
          <a:lstStyle/>
          <a:p>
            <a:r>
              <a:rPr lang="en-US" sz="1000" i="1" dirty="0">
                <a:solidFill>
                  <a:srgbClr val="002060"/>
                </a:solidFill>
                <a:latin typeface="Aptos" panose="020B0004020202020204" pitchFamily="34" charset="0"/>
              </a:rPr>
              <a:t>Version 1.3, Updated April 1, 2024</a:t>
            </a:r>
          </a:p>
        </p:txBody>
      </p:sp>
      <p:sp>
        <p:nvSpPr>
          <p:cNvPr id="10" name="TextBox 9">
            <a:extLst>
              <a:ext uri="{FF2B5EF4-FFF2-40B4-BE49-F238E27FC236}">
                <a16:creationId xmlns:a16="http://schemas.microsoft.com/office/drawing/2014/main" id="{7A42283D-5C62-4F8E-2918-59B6B613774F}"/>
              </a:ext>
            </a:extLst>
          </p:cNvPr>
          <p:cNvSpPr txBox="1"/>
          <p:nvPr/>
        </p:nvSpPr>
        <p:spPr>
          <a:xfrm>
            <a:off x="1371599" y="1952475"/>
            <a:ext cx="9448801" cy="2123658"/>
          </a:xfrm>
          <a:prstGeom prst="rect">
            <a:avLst/>
          </a:prstGeom>
          <a:noFill/>
        </p:spPr>
        <p:txBody>
          <a:bodyPr wrap="square" rtlCol="0">
            <a:spAutoFit/>
          </a:bodyPr>
          <a:lstStyle/>
          <a:p>
            <a:pPr algn="ctr"/>
            <a:r>
              <a:rPr lang="en-US" sz="2400" dirty="0">
                <a:solidFill>
                  <a:srgbClr val="002060"/>
                </a:solidFill>
                <a:latin typeface="Aptos" panose="020B0004020202020204" pitchFamily="34" charset="0"/>
                <a:cs typeface="Times New Roman" panose="02020603050405020304" pitchFamily="18" charset="0"/>
              </a:rPr>
              <a:t>For questions regarding SPEED, please contact the individual Mission leaders</a:t>
            </a:r>
          </a:p>
          <a:p>
            <a:pPr algn="ctr"/>
            <a:endParaRPr lang="en-US" sz="800" dirty="0">
              <a:solidFill>
                <a:srgbClr val="002060"/>
              </a:solidFill>
              <a:latin typeface="Times New Roman" panose="02020603050405020304" pitchFamily="18" charset="0"/>
              <a:cs typeface="Times New Roman" panose="02020603050405020304" pitchFamily="18" charset="0"/>
            </a:endParaRPr>
          </a:p>
          <a:p>
            <a:pPr algn="ctr"/>
            <a:r>
              <a:rPr lang="en-US" sz="2400" dirty="0">
                <a:solidFill>
                  <a:srgbClr val="002060"/>
                </a:solidFill>
                <a:latin typeface="Aptos" panose="020B0004020202020204" pitchFamily="34" charset="0"/>
                <a:cs typeface="Times New Roman" panose="02020603050405020304" pitchFamily="18" charset="0"/>
              </a:rPr>
              <a:t>For technical support, please submit a ticket in COMHelp </a:t>
            </a:r>
            <a:r>
              <a:rPr lang="en-US" sz="2400" dirty="0">
                <a:solidFill>
                  <a:srgbClr val="002060"/>
                </a:solidFill>
                <a:latin typeface="Aptos" panose="020B0004020202020204" pitchFamily="34" charset="0"/>
                <a:cs typeface="Times New Roman" panose="02020603050405020304" pitchFamily="18" charset="0"/>
                <a:hlinkClick r:id="rId2"/>
              </a:rPr>
              <a:t>https://comhelp.arizona.edu</a:t>
            </a:r>
            <a:endParaRPr lang="en-US" sz="2400" dirty="0">
              <a:solidFill>
                <a:srgbClr val="002060"/>
              </a:solidFill>
              <a:latin typeface="Aptos" panose="020B0004020202020204" pitchFamily="34" charset="0"/>
              <a:cs typeface="Times New Roman" panose="02020603050405020304" pitchFamily="18" charset="0"/>
            </a:endParaRPr>
          </a:p>
          <a:p>
            <a:pPr algn="ct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BCB5F40-80FA-E1E5-4244-3E840185D4FB}"/>
              </a:ext>
            </a:extLst>
          </p:cNvPr>
          <p:cNvPicPr>
            <a:picLocks noChangeAspect="1"/>
          </p:cNvPicPr>
          <p:nvPr/>
        </p:nvPicPr>
        <p:blipFill>
          <a:blip r:embed="rId3"/>
          <a:stretch>
            <a:fillRect/>
          </a:stretch>
        </p:blipFill>
        <p:spPr>
          <a:xfrm>
            <a:off x="9833586" y="88047"/>
            <a:ext cx="2259388" cy="659868"/>
          </a:xfrm>
          <a:prstGeom prst="rect">
            <a:avLst/>
          </a:prstGeom>
        </p:spPr>
      </p:pic>
      <p:pic>
        <p:nvPicPr>
          <p:cNvPr id="7" name="Picture 2" descr="COM – Tucson Awarded Full LCME Accreditation | UArizona Health Sciences">
            <a:extLst>
              <a:ext uri="{FF2B5EF4-FFF2-40B4-BE49-F238E27FC236}">
                <a16:creationId xmlns:a16="http://schemas.microsoft.com/office/drawing/2014/main" id="{3044BAB4-3CB7-6BA9-C175-958E01D82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9" y="124937"/>
            <a:ext cx="1749860" cy="72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1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3B82-C8AF-58AA-24D3-96A33C6DA2E4}"/>
              </a:ext>
            </a:extLst>
          </p:cNvPr>
          <p:cNvSpPr>
            <a:spLocks noGrp="1"/>
          </p:cNvSpPr>
          <p:nvPr>
            <p:ph type="title"/>
          </p:nvPr>
        </p:nvSpPr>
        <p:spPr>
          <a:xfrm>
            <a:off x="4542351" y="681037"/>
            <a:ext cx="3535099" cy="729108"/>
          </a:xfrm>
        </p:spPr>
        <p:txBody>
          <a:bodyPr>
            <a:normAutofit/>
          </a:bodyPr>
          <a:lstStyle/>
          <a:p>
            <a:pPr algn="ctr"/>
            <a:r>
              <a:rPr lang="en-US" sz="3600" b="1" dirty="0">
                <a:solidFill>
                  <a:schemeClr val="accent5">
                    <a:lumMod val="50000"/>
                  </a:schemeClr>
                </a:solidFill>
                <a:latin typeface="Aptos"/>
                <a:cs typeface="Times New Roman"/>
              </a:rPr>
              <a:t>What is SPEED?</a:t>
            </a:r>
          </a:p>
        </p:txBody>
      </p:sp>
      <p:sp>
        <p:nvSpPr>
          <p:cNvPr id="3" name="Content Placeholder 2">
            <a:extLst>
              <a:ext uri="{FF2B5EF4-FFF2-40B4-BE49-F238E27FC236}">
                <a16:creationId xmlns:a16="http://schemas.microsoft.com/office/drawing/2014/main" id="{62E2F433-F715-7939-F655-26D8D313DCD0}"/>
              </a:ext>
            </a:extLst>
          </p:cNvPr>
          <p:cNvSpPr>
            <a:spLocks noGrp="1"/>
          </p:cNvSpPr>
          <p:nvPr>
            <p:ph idx="1"/>
          </p:nvPr>
        </p:nvSpPr>
        <p:spPr>
          <a:xfrm>
            <a:off x="1085439" y="1749858"/>
            <a:ext cx="10448924" cy="4427105"/>
          </a:xfrm>
        </p:spPr>
        <p:txBody>
          <a:bodyPr vert="horz" lIns="91440" tIns="45720" rIns="91440" bIns="45720" rtlCol="0" anchor="t">
            <a:noAutofit/>
          </a:bodyPr>
          <a:lstStyle/>
          <a:p>
            <a:pPr>
              <a:spcBef>
                <a:spcPts val="600"/>
              </a:spcBef>
              <a:spcAft>
                <a:spcPts val="1200"/>
              </a:spcAft>
            </a:pPr>
            <a:r>
              <a:rPr lang="en-US" sz="2400" b="1" i="0" dirty="0">
                <a:solidFill>
                  <a:srgbClr val="002060"/>
                </a:solidFill>
                <a:effectLst/>
                <a:latin typeface="Aptos"/>
                <a:cs typeface="Times New Roman"/>
              </a:rPr>
              <a:t>Strategic Planning </a:t>
            </a:r>
            <a:r>
              <a:rPr lang="en-US" sz="2400" b="1" i="0" dirty="0" err="1">
                <a:solidFill>
                  <a:srgbClr val="002060"/>
                </a:solidFill>
                <a:effectLst/>
                <a:latin typeface="Aptos"/>
                <a:cs typeface="Times New Roman"/>
              </a:rPr>
              <a:t>eSubmission</a:t>
            </a:r>
            <a:r>
              <a:rPr lang="en-US" sz="2400" b="1" i="0" dirty="0">
                <a:solidFill>
                  <a:srgbClr val="002060"/>
                </a:solidFill>
                <a:effectLst/>
                <a:latin typeface="Aptos"/>
                <a:cs typeface="Times New Roman"/>
              </a:rPr>
              <a:t> and </a:t>
            </a:r>
            <a:r>
              <a:rPr lang="en-US" sz="2400" b="1" i="0" dirty="0" err="1">
                <a:solidFill>
                  <a:srgbClr val="002060"/>
                </a:solidFill>
                <a:effectLst/>
                <a:latin typeface="Aptos"/>
                <a:cs typeface="Times New Roman"/>
              </a:rPr>
              <a:t>eReporting</a:t>
            </a:r>
            <a:r>
              <a:rPr lang="en-US" sz="2400" b="1" i="0" dirty="0">
                <a:solidFill>
                  <a:srgbClr val="002060"/>
                </a:solidFill>
                <a:effectLst/>
                <a:latin typeface="Aptos"/>
                <a:cs typeface="Times New Roman"/>
              </a:rPr>
              <a:t> Dashboard</a:t>
            </a:r>
            <a:endParaRPr lang="en-US" sz="2400" b="1" dirty="0">
              <a:solidFill>
                <a:srgbClr val="002060"/>
              </a:solidFill>
              <a:latin typeface="Aptos"/>
              <a:cs typeface="Times New Roman"/>
            </a:endParaRPr>
          </a:p>
          <a:p>
            <a:pPr>
              <a:spcBef>
                <a:spcPts val="1200"/>
              </a:spcBef>
              <a:spcAft>
                <a:spcPts val="1200"/>
              </a:spcAft>
            </a:pPr>
            <a:r>
              <a:rPr lang="en-US" sz="2400" dirty="0">
                <a:solidFill>
                  <a:srgbClr val="002060"/>
                </a:solidFill>
                <a:latin typeface="Aptos"/>
                <a:cs typeface="Times New Roman"/>
              </a:rPr>
              <a:t>SPEED was developed by the Business Intelligence Team, part of Tucson’s College of Medicine IT Department (COM-IT)</a:t>
            </a:r>
          </a:p>
          <a:p>
            <a:pPr>
              <a:spcBef>
                <a:spcPts val="1200"/>
              </a:spcBef>
            </a:pPr>
            <a:r>
              <a:rPr lang="en-US" sz="2400" dirty="0">
                <a:solidFill>
                  <a:srgbClr val="002060"/>
                </a:solidFill>
                <a:latin typeface="Aptos"/>
                <a:cs typeface="Times New Roman"/>
              </a:rPr>
              <a:t>It was developed to help automate the Strategic Planning for Departments within the University of Arizona College of Medicine and assist with annual reporting</a:t>
            </a:r>
          </a:p>
        </p:txBody>
      </p:sp>
      <p:sp>
        <p:nvSpPr>
          <p:cNvPr id="6" name="Footer Placeholder 5">
            <a:extLst>
              <a:ext uri="{FF2B5EF4-FFF2-40B4-BE49-F238E27FC236}">
                <a16:creationId xmlns:a16="http://schemas.microsoft.com/office/drawing/2014/main" id="{15F1DB32-67BA-F841-4D0D-8D2F3EA3AD9E}"/>
              </a:ext>
            </a:extLst>
          </p:cNvPr>
          <p:cNvSpPr>
            <a:spLocks noGrp="1"/>
          </p:cNvSpPr>
          <p:nvPr>
            <p:ph type="ftr" sz="quarter" idx="11"/>
          </p:nvPr>
        </p:nvSpPr>
        <p:spPr>
          <a:xfrm>
            <a:off x="3555321" y="6516136"/>
            <a:ext cx="5081358" cy="341864"/>
          </a:xfrm>
        </p:spPr>
        <p:txBody>
          <a:bodyPr/>
          <a:lstStyle/>
          <a:p>
            <a:r>
              <a:rPr lang="en-US" sz="1000" i="1" dirty="0">
                <a:solidFill>
                  <a:srgbClr val="002060"/>
                </a:solidFill>
                <a:latin typeface="Aptos" panose="020B0004020202020204" pitchFamily="34" charset="0"/>
              </a:rPr>
              <a:t>Version 1.3, Updated April 1, 2024</a:t>
            </a:r>
            <a:endParaRPr lang="en-US" sz="1000" i="1" dirty="0">
              <a:solidFill>
                <a:srgbClr val="002060"/>
              </a:solidFill>
              <a:latin typeface="Aptos" panose="020B0004020202020204" pitchFamily="34" charset="0"/>
              <a:ea typeface="Calibri"/>
              <a:cs typeface="Calibri"/>
            </a:endParaRPr>
          </a:p>
        </p:txBody>
      </p:sp>
      <p:pic>
        <p:nvPicPr>
          <p:cNvPr id="8" name="Picture 7">
            <a:extLst>
              <a:ext uri="{FF2B5EF4-FFF2-40B4-BE49-F238E27FC236}">
                <a16:creationId xmlns:a16="http://schemas.microsoft.com/office/drawing/2014/main" id="{1527F470-78D4-A16D-ABD9-5AE9ED35D55B}"/>
              </a:ext>
            </a:extLst>
          </p:cNvPr>
          <p:cNvPicPr>
            <a:picLocks noChangeAspect="1"/>
          </p:cNvPicPr>
          <p:nvPr/>
        </p:nvPicPr>
        <p:blipFill>
          <a:blip r:embed="rId2"/>
          <a:stretch>
            <a:fillRect/>
          </a:stretch>
        </p:blipFill>
        <p:spPr>
          <a:xfrm>
            <a:off x="9833586" y="88047"/>
            <a:ext cx="2259388" cy="659868"/>
          </a:xfrm>
          <a:prstGeom prst="rect">
            <a:avLst/>
          </a:prstGeom>
        </p:spPr>
      </p:pic>
      <p:pic>
        <p:nvPicPr>
          <p:cNvPr id="9" name="Picture 2" descr="COM – Tucson Awarded Full LCME Accreditation | UArizona Health Sciences">
            <a:extLst>
              <a:ext uri="{FF2B5EF4-FFF2-40B4-BE49-F238E27FC236}">
                <a16:creationId xmlns:a16="http://schemas.microsoft.com/office/drawing/2014/main" id="{42C3220D-1CF1-6B98-955D-6030CC2DF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9" y="124937"/>
            <a:ext cx="1749860" cy="72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83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A1C2BC-6A66-F01B-45A0-B1D3E8C6093E}"/>
              </a:ext>
            </a:extLst>
          </p:cNvPr>
          <p:cNvSpPr>
            <a:spLocks noGrp="1"/>
          </p:cNvSpPr>
          <p:nvPr>
            <p:ph idx="1"/>
          </p:nvPr>
        </p:nvSpPr>
        <p:spPr>
          <a:xfrm>
            <a:off x="838200" y="1517337"/>
            <a:ext cx="10515600" cy="4385607"/>
          </a:xfrm>
        </p:spPr>
        <p:txBody>
          <a:bodyPr vert="horz" lIns="91440" tIns="45720" rIns="91440" bIns="45720" rtlCol="0" anchor="t">
            <a:normAutofit/>
          </a:bodyPr>
          <a:lstStyle/>
          <a:p>
            <a:pPr marL="0" indent="0">
              <a:lnSpc>
                <a:spcPct val="100000"/>
              </a:lnSpc>
              <a:buNone/>
            </a:pPr>
            <a:r>
              <a:rPr lang="en-US" sz="2400" dirty="0">
                <a:solidFill>
                  <a:srgbClr val="002060"/>
                </a:solidFill>
                <a:latin typeface="Aptos"/>
                <a:cs typeface="Times New Roman"/>
              </a:rPr>
              <a:t>The College has created Mission Areas in an ongoing effort to fulfill its overall Mission Statement:</a:t>
            </a:r>
          </a:p>
          <a:p>
            <a:pPr marL="0" indent="0">
              <a:buNone/>
            </a:pPr>
            <a:endParaRPr lang="en-US" sz="300" dirty="0">
              <a:solidFill>
                <a:srgbClr val="002060"/>
              </a:solidFill>
            </a:endParaRPr>
          </a:p>
          <a:p>
            <a:pPr marL="0" indent="0">
              <a:lnSpc>
                <a:spcPct val="100000"/>
              </a:lnSpc>
              <a:spcBef>
                <a:spcPts val="600"/>
              </a:spcBef>
              <a:buNone/>
            </a:pPr>
            <a:r>
              <a:rPr lang="en-US" b="0" i="0" dirty="0">
                <a:solidFill>
                  <a:srgbClr val="002060"/>
                </a:solidFill>
                <a:effectLst/>
                <a:latin typeface="proxima-nova"/>
              </a:rPr>
              <a:t>	</a:t>
            </a:r>
            <a:r>
              <a:rPr lang="en-US" sz="2400" b="1" i="0" dirty="0">
                <a:solidFill>
                  <a:srgbClr val="C00000"/>
                </a:solidFill>
                <a:effectLst/>
                <a:latin typeface="Aptos"/>
                <a:cs typeface="Times New Roman"/>
              </a:rPr>
              <a:t>To advance the health and wellness of our community</a:t>
            </a:r>
            <a:r>
              <a:rPr lang="en-US" sz="2400" b="1" dirty="0">
                <a:solidFill>
                  <a:srgbClr val="C00000"/>
                </a:solidFill>
                <a:latin typeface="Aptos"/>
                <a:cs typeface="Times New Roman"/>
              </a:rPr>
              <a:t> </a:t>
            </a:r>
            <a:endParaRPr lang="en-US" sz="2400" b="1" dirty="0">
              <a:solidFill>
                <a:srgbClr val="C00000"/>
              </a:solidFill>
              <a:latin typeface="Aptos"/>
              <a:cs typeface="Times New Roman" panose="02020603050405020304" pitchFamily="18" charset="0"/>
            </a:endParaRPr>
          </a:p>
          <a:p>
            <a:pPr marL="0" indent="0">
              <a:lnSpc>
                <a:spcPct val="100000"/>
              </a:lnSpc>
              <a:spcBef>
                <a:spcPts val="600"/>
              </a:spcBef>
              <a:spcAft>
                <a:spcPts val="600"/>
              </a:spcAft>
              <a:buNone/>
            </a:pPr>
            <a:r>
              <a:rPr lang="en-US" sz="2400" b="1" i="0" dirty="0">
                <a:solidFill>
                  <a:srgbClr val="C00000"/>
                </a:solidFill>
                <a:effectLst/>
                <a:latin typeface="Aptos"/>
                <a:cs typeface="Times New Roman" panose="02020603050405020304" pitchFamily="18" charset="0"/>
              </a:rPr>
              <a:t>	</a:t>
            </a:r>
            <a:r>
              <a:rPr lang="en-US" sz="2400" b="1" i="0" dirty="0">
                <a:solidFill>
                  <a:srgbClr val="C00000"/>
                </a:solidFill>
                <a:effectLst/>
                <a:latin typeface="Aptos"/>
                <a:cs typeface="Times New Roman"/>
              </a:rPr>
              <a:t>and beyond, while embracing diversity, in the pursuit </a:t>
            </a:r>
            <a:r>
              <a:rPr lang="en-US" sz="2400" b="1" dirty="0">
                <a:solidFill>
                  <a:srgbClr val="C00000"/>
                </a:solidFill>
                <a:latin typeface="Aptos"/>
                <a:cs typeface="Times New Roman"/>
              </a:rPr>
              <a:t>of </a:t>
            </a:r>
          </a:p>
          <a:p>
            <a:pPr marL="0" indent="0">
              <a:lnSpc>
                <a:spcPct val="100000"/>
              </a:lnSpc>
              <a:spcBef>
                <a:spcPts val="0"/>
              </a:spcBef>
              <a:spcAft>
                <a:spcPts val="600"/>
              </a:spcAft>
              <a:buNone/>
            </a:pPr>
            <a:r>
              <a:rPr lang="en-US" sz="2400" b="1" dirty="0">
                <a:solidFill>
                  <a:srgbClr val="C00000"/>
                </a:solidFill>
                <a:latin typeface="Aptos"/>
                <a:cs typeface="Times New Roman"/>
              </a:rPr>
              <a:t>	excellence</a:t>
            </a:r>
            <a:r>
              <a:rPr lang="en-US" sz="2400" b="1" i="0" dirty="0">
                <a:solidFill>
                  <a:srgbClr val="C00000"/>
                </a:solidFill>
                <a:effectLst/>
                <a:latin typeface="Aptos"/>
                <a:cs typeface="Times New Roman"/>
              </a:rPr>
              <a:t> through innovation in our tripartite mission: 	education, research, and patient care.</a:t>
            </a:r>
            <a:r>
              <a:rPr lang="en-US" b="1" i="0" dirty="0">
                <a:solidFill>
                  <a:srgbClr val="C00000"/>
                </a:solidFill>
                <a:effectLst/>
                <a:latin typeface="Times New Roman"/>
                <a:cs typeface="Times New Roman"/>
              </a:rPr>
              <a:t> </a:t>
            </a:r>
            <a:endParaRPr lang="en-US" dirty="0">
              <a:ea typeface="Calibri"/>
              <a:cs typeface="Calibri"/>
            </a:endParaRPr>
          </a:p>
        </p:txBody>
      </p:sp>
      <p:sp>
        <p:nvSpPr>
          <p:cNvPr id="2" name="Footer Placeholder 1">
            <a:extLst>
              <a:ext uri="{FF2B5EF4-FFF2-40B4-BE49-F238E27FC236}">
                <a16:creationId xmlns:a16="http://schemas.microsoft.com/office/drawing/2014/main" id="{346DDB31-7E0C-3881-17F2-AE164F51AF15}"/>
              </a:ext>
            </a:extLst>
          </p:cNvPr>
          <p:cNvSpPr>
            <a:spLocks noGrp="1"/>
          </p:cNvSpPr>
          <p:nvPr>
            <p:ph type="ftr" sz="quarter" idx="11"/>
          </p:nvPr>
        </p:nvSpPr>
        <p:spPr>
          <a:xfrm>
            <a:off x="3477677" y="6315281"/>
            <a:ext cx="5236645" cy="542719"/>
          </a:xfrm>
        </p:spPr>
        <p:txBody>
          <a:bodyPr/>
          <a:lstStyle/>
          <a:p>
            <a:r>
              <a:rPr lang="en-US" sz="1050" i="1" dirty="0">
                <a:solidFill>
                  <a:srgbClr val="002060"/>
                </a:solidFill>
                <a:latin typeface="Aptos"/>
              </a:rPr>
              <a:t>Version 1.3, Updated April 1, 2024</a:t>
            </a:r>
          </a:p>
        </p:txBody>
      </p:sp>
      <p:pic>
        <p:nvPicPr>
          <p:cNvPr id="7" name="Picture 6">
            <a:extLst>
              <a:ext uri="{FF2B5EF4-FFF2-40B4-BE49-F238E27FC236}">
                <a16:creationId xmlns:a16="http://schemas.microsoft.com/office/drawing/2014/main" id="{607EC4A1-D9F9-FA0A-6891-3B4A220E4090}"/>
              </a:ext>
            </a:extLst>
          </p:cNvPr>
          <p:cNvPicPr>
            <a:picLocks noChangeAspect="1"/>
          </p:cNvPicPr>
          <p:nvPr/>
        </p:nvPicPr>
        <p:blipFill>
          <a:blip r:embed="rId2"/>
          <a:stretch>
            <a:fillRect/>
          </a:stretch>
        </p:blipFill>
        <p:spPr>
          <a:xfrm>
            <a:off x="9833586" y="88047"/>
            <a:ext cx="2259388" cy="659868"/>
          </a:xfrm>
          <a:prstGeom prst="rect">
            <a:avLst/>
          </a:prstGeom>
        </p:spPr>
      </p:pic>
      <p:pic>
        <p:nvPicPr>
          <p:cNvPr id="8" name="Picture 2" descr="COM – Tucson Awarded Full LCME Accreditation | UArizona Health Sciences">
            <a:extLst>
              <a:ext uri="{FF2B5EF4-FFF2-40B4-BE49-F238E27FC236}">
                <a16:creationId xmlns:a16="http://schemas.microsoft.com/office/drawing/2014/main" id="{B58537BA-C3B5-41DD-C41E-319908886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9" y="124937"/>
            <a:ext cx="1749860" cy="72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1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C78A1-43AB-A8C3-8051-3665777DE057}"/>
              </a:ext>
            </a:extLst>
          </p:cNvPr>
          <p:cNvSpPr>
            <a:spLocks noGrp="1"/>
          </p:cNvSpPr>
          <p:nvPr>
            <p:ph type="title"/>
          </p:nvPr>
        </p:nvSpPr>
        <p:spPr>
          <a:xfrm>
            <a:off x="4427190" y="662082"/>
            <a:ext cx="3337617" cy="757238"/>
          </a:xfrm>
        </p:spPr>
        <p:txBody>
          <a:bodyPr>
            <a:normAutofit/>
          </a:bodyPr>
          <a:lstStyle/>
          <a:p>
            <a:pPr algn="ctr"/>
            <a:r>
              <a:rPr lang="en-US" sz="3600" b="1" dirty="0">
                <a:solidFill>
                  <a:schemeClr val="accent5">
                    <a:lumMod val="50000"/>
                  </a:schemeClr>
                </a:solidFill>
                <a:latin typeface="Aptos"/>
                <a:cs typeface="Times New Roman"/>
              </a:rPr>
              <a:t>Mission Areas</a:t>
            </a:r>
          </a:p>
        </p:txBody>
      </p:sp>
      <p:sp>
        <p:nvSpPr>
          <p:cNvPr id="3" name="Content Placeholder 2">
            <a:extLst>
              <a:ext uri="{FF2B5EF4-FFF2-40B4-BE49-F238E27FC236}">
                <a16:creationId xmlns:a16="http://schemas.microsoft.com/office/drawing/2014/main" id="{D3B2DE22-C568-9A5F-EAB7-5F754B56E732}"/>
              </a:ext>
            </a:extLst>
          </p:cNvPr>
          <p:cNvSpPr>
            <a:spLocks noGrp="1"/>
          </p:cNvSpPr>
          <p:nvPr>
            <p:ph idx="1"/>
          </p:nvPr>
        </p:nvSpPr>
        <p:spPr>
          <a:xfrm>
            <a:off x="2220656" y="1590261"/>
            <a:ext cx="6268920" cy="3331363"/>
          </a:xfrm>
        </p:spPr>
        <p:txBody>
          <a:bodyPr vert="horz" lIns="91440" tIns="45720" rIns="91440" bIns="45720" rtlCol="0" anchor="t">
            <a:normAutofit lnSpcReduction="10000"/>
          </a:bodyPr>
          <a:lstStyle/>
          <a:p>
            <a:pPr marL="0" indent="0" fontAlgn="base">
              <a:buNone/>
            </a:pPr>
            <a:endParaRPr lang="en-US" sz="2000" b="0" i="0" dirty="0">
              <a:solidFill>
                <a:schemeClr val="accent5">
                  <a:lumMod val="50000"/>
                </a:schemeClr>
              </a:solidFill>
              <a:effectLst/>
              <a:latin typeface="Times New Roman" panose="02020603050405020304" pitchFamily="18" charset="0"/>
              <a:cs typeface="Times New Roman" panose="02020603050405020304" pitchFamily="18" charset="0"/>
            </a:endParaRPr>
          </a:p>
          <a:p>
            <a:pPr lvl="2" fontAlgn="base"/>
            <a:r>
              <a:rPr lang="en-US" sz="2400" b="0" i="0" dirty="0">
                <a:solidFill>
                  <a:schemeClr val="accent5">
                    <a:lumMod val="50000"/>
                  </a:schemeClr>
                </a:solidFill>
                <a:effectLst/>
                <a:latin typeface="Aptos" panose="020B0004020202020204" pitchFamily="34" charset="0"/>
                <a:cs typeface="Times New Roman"/>
              </a:rPr>
              <a:t>Education </a:t>
            </a:r>
          </a:p>
          <a:p>
            <a:pPr lvl="2" fontAlgn="base"/>
            <a:r>
              <a:rPr lang="en-US" sz="2400" b="0" i="0" dirty="0">
                <a:solidFill>
                  <a:schemeClr val="accent5">
                    <a:lumMod val="50000"/>
                  </a:schemeClr>
                </a:solidFill>
                <a:effectLst/>
                <a:latin typeface="Aptos" panose="020B0004020202020204" pitchFamily="34" charset="0"/>
                <a:cs typeface="Times New Roman"/>
              </a:rPr>
              <a:t>Research </a:t>
            </a:r>
          </a:p>
          <a:p>
            <a:pPr lvl="2" fontAlgn="base"/>
            <a:r>
              <a:rPr lang="en-US" sz="2400" b="0" i="0" dirty="0">
                <a:solidFill>
                  <a:schemeClr val="accent5">
                    <a:lumMod val="50000"/>
                  </a:schemeClr>
                </a:solidFill>
                <a:effectLst/>
                <a:latin typeface="Aptos" panose="020B0004020202020204" pitchFamily="34" charset="0"/>
                <a:cs typeface="Times New Roman"/>
              </a:rPr>
              <a:t>Patient Care </a:t>
            </a:r>
          </a:p>
          <a:p>
            <a:pPr lvl="2" fontAlgn="base"/>
            <a:r>
              <a:rPr lang="en-US" sz="2400" b="0" i="0" dirty="0">
                <a:solidFill>
                  <a:schemeClr val="accent5">
                    <a:lumMod val="50000"/>
                  </a:schemeClr>
                </a:solidFill>
                <a:effectLst/>
                <a:latin typeface="Aptos" panose="020B0004020202020204" pitchFamily="34" charset="0"/>
                <a:cs typeface="Times New Roman"/>
              </a:rPr>
              <a:t>Faculty Affairs  </a:t>
            </a:r>
          </a:p>
          <a:p>
            <a:pPr lvl="2" fontAlgn="base"/>
            <a:r>
              <a:rPr lang="en-US" sz="2400" b="0" i="0" dirty="0">
                <a:solidFill>
                  <a:schemeClr val="accent5">
                    <a:lumMod val="50000"/>
                  </a:schemeClr>
                </a:solidFill>
                <a:effectLst/>
                <a:latin typeface="Aptos" panose="020B0004020202020204" pitchFamily="34" charset="0"/>
                <a:cs typeface="Times New Roman"/>
              </a:rPr>
              <a:t>Diversity, Equity and Inclusion (DEI) </a:t>
            </a:r>
          </a:p>
          <a:p>
            <a:pPr lvl="2" fontAlgn="base"/>
            <a:r>
              <a:rPr lang="en-US" sz="2400" b="0" i="0" dirty="0">
                <a:solidFill>
                  <a:schemeClr val="accent5">
                    <a:lumMod val="50000"/>
                  </a:schemeClr>
                </a:solidFill>
                <a:effectLst/>
                <a:latin typeface="Aptos" panose="020B0004020202020204" pitchFamily="34" charset="0"/>
                <a:cs typeface="Times New Roman"/>
              </a:rPr>
              <a:t>Finance </a:t>
            </a:r>
          </a:p>
          <a:p>
            <a:pPr lvl="2" fontAlgn="base"/>
            <a:r>
              <a:rPr lang="en-US" sz="2400" b="0" i="0" dirty="0">
                <a:solidFill>
                  <a:schemeClr val="accent5">
                    <a:lumMod val="50000"/>
                  </a:schemeClr>
                </a:solidFill>
                <a:effectLst/>
                <a:latin typeface="Aptos" panose="020B0004020202020204" pitchFamily="34" charset="0"/>
                <a:cs typeface="Times New Roman"/>
              </a:rPr>
              <a:t>Development </a:t>
            </a:r>
          </a:p>
          <a:p>
            <a:pPr lvl="2" fontAlgn="base"/>
            <a:r>
              <a:rPr lang="en-US" sz="2400" b="0" i="0" dirty="0">
                <a:solidFill>
                  <a:schemeClr val="accent5">
                    <a:lumMod val="50000"/>
                  </a:schemeClr>
                </a:solidFill>
                <a:effectLst/>
                <a:latin typeface="Aptos" panose="020B0004020202020204" pitchFamily="34" charset="0"/>
                <a:cs typeface="Times New Roman"/>
              </a:rPr>
              <a:t>Communication and Branding </a:t>
            </a:r>
          </a:p>
          <a:p>
            <a:endParaRPr lang="en-US" dirty="0"/>
          </a:p>
        </p:txBody>
      </p:sp>
      <p:sp>
        <p:nvSpPr>
          <p:cNvPr id="4" name="Footer Placeholder 3">
            <a:extLst>
              <a:ext uri="{FF2B5EF4-FFF2-40B4-BE49-F238E27FC236}">
                <a16:creationId xmlns:a16="http://schemas.microsoft.com/office/drawing/2014/main" id="{E5DCA5DB-699A-3B84-9BFE-571CC8D76308}"/>
              </a:ext>
            </a:extLst>
          </p:cNvPr>
          <p:cNvSpPr>
            <a:spLocks noGrp="1"/>
          </p:cNvSpPr>
          <p:nvPr>
            <p:ph type="ftr" sz="quarter" idx="11"/>
          </p:nvPr>
        </p:nvSpPr>
        <p:spPr>
          <a:xfrm>
            <a:off x="3526572" y="6447407"/>
            <a:ext cx="5138855" cy="410593"/>
          </a:xfrm>
        </p:spPr>
        <p:txBody>
          <a:bodyPr/>
          <a:lstStyle/>
          <a:p>
            <a:r>
              <a:rPr lang="en-US" sz="1050" i="1" dirty="0">
                <a:solidFill>
                  <a:srgbClr val="002060"/>
                </a:solidFill>
                <a:latin typeface="Aptos"/>
              </a:rPr>
              <a:t>Version 1.3, Updated April 1, 2024</a:t>
            </a:r>
          </a:p>
        </p:txBody>
      </p:sp>
      <p:pic>
        <p:nvPicPr>
          <p:cNvPr id="8" name="Picture 7">
            <a:extLst>
              <a:ext uri="{FF2B5EF4-FFF2-40B4-BE49-F238E27FC236}">
                <a16:creationId xmlns:a16="http://schemas.microsoft.com/office/drawing/2014/main" id="{651CDEAF-6A90-DB6C-5727-D945A212C638}"/>
              </a:ext>
            </a:extLst>
          </p:cNvPr>
          <p:cNvPicPr>
            <a:picLocks noChangeAspect="1"/>
          </p:cNvPicPr>
          <p:nvPr/>
        </p:nvPicPr>
        <p:blipFill>
          <a:blip r:embed="rId2"/>
          <a:stretch>
            <a:fillRect/>
          </a:stretch>
        </p:blipFill>
        <p:spPr>
          <a:xfrm>
            <a:off x="9833586" y="88047"/>
            <a:ext cx="2259388" cy="659868"/>
          </a:xfrm>
          <a:prstGeom prst="rect">
            <a:avLst/>
          </a:prstGeom>
        </p:spPr>
      </p:pic>
      <p:pic>
        <p:nvPicPr>
          <p:cNvPr id="9" name="Picture 2" descr="COM – Tucson Awarded Full LCME Accreditation | UArizona Health Sciences">
            <a:extLst>
              <a:ext uri="{FF2B5EF4-FFF2-40B4-BE49-F238E27FC236}">
                <a16:creationId xmlns:a16="http://schemas.microsoft.com/office/drawing/2014/main" id="{69C1CA0A-4A7E-7CE1-2BA9-C5CA9EF02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9" y="124937"/>
            <a:ext cx="1749860" cy="72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19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F66E1-C0F8-63A3-1CB1-9C66BD92387F}"/>
              </a:ext>
            </a:extLst>
          </p:cNvPr>
          <p:cNvSpPr>
            <a:spLocks noGrp="1"/>
          </p:cNvSpPr>
          <p:nvPr>
            <p:ph type="title"/>
          </p:nvPr>
        </p:nvSpPr>
        <p:spPr>
          <a:xfrm>
            <a:off x="200025" y="1480143"/>
            <a:ext cx="11858625" cy="3374729"/>
          </a:xfrm>
        </p:spPr>
        <p:txBody>
          <a:bodyPr>
            <a:normAutofit/>
          </a:bodyPr>
          <a:lstStyle/>
          <a:p>
            <a:pPr algn="ctr"/>
            <a:r>
              <a:rPr lang="en-US" sz="3600" b="1" dirty="0">
                <a:solidFill>
                  <a:schemeClr val="accent5">
                    <a:lumMod val="50000"/>
                  </a:schemeClr>
                </a:solidFill>
                <a:latin typeface="Aptos" panose="020B0004020202020204" pitchFamily="34" charset="0"/>
                <a:cs typeface="Times New Roman" panose="02020603050405020304" pitchFamily="18" charset="0"/>
              </a:rPr>
              <a:t>Where is the SPEED Dashboard?</a:t>
            </a:r>
            <a:br>
              <a:rPr lang="en-US" sz="3200" b="1" dirty="0">
                <a:latin typeface="Aptos" panose="020B0004020202020204" pitchFamily="34" charset="0"/>
              </a:rPr>
            </a:br>
            <a:br>
              <a:rPr lang="en-US" sz="3200" b="1" dirty="0">
                <a:latin typeface="Aptos" panose="020B0004020202020204" pitchFamily="34" charset="0"/>
              </a:rPr>
            </a:br>
            <a:r>
              <a:rPr lang="en-US" sz="2400" dirty="0">
                <a:solidFill>
                  <a:schemeClr val="accent5">
                    <a:lumMod val="50000"/>
                  </a:schemeClr>
                </a:solidFill>
                <a:latin typeface="Aptos" panose="020B0004020202020204" pitchFamily="34" charset="0"/>
                <a:cs typeface="Times New Roman" panose="02020603050405020304" pitchFamily="18" charset="0"/>
              </a:rPr>
              <a:t>Access the SPEED dashboard via the following link/ location: </a:t>
            </a:r>
            <a:br>
              <a:rPr lang="en-US" sz="2400" dirty="0">
                <a:solidFill>
                  <a:schemeClr val="accent5">
                    <a:lumMod val="50000"/>
                  </a:schemeClr>
                </a:solidFill>
                <a:latin typeface="Aptos" panose="020B0004020202020204" pitchFamily="34" charset="0"/>
                <a:cs typeface="Times New Roman" panose="02020603050405020304" pitchFamily="18" charset="0"/>
              </a:rPr>
            </a:br>
            <a:r>
              <a:rPr lang="en-US" sz="2400" dirty="0">
                <a:solidFill>
                  <a:schemeClr val="accent5">
                    <a:lumMod val="50000"/>
                  </a:schemeClr>
                </a:solidFill>
                <a:latin typeface="Aptos" panose="020B0004020202020204" pitchFamily="34" charset="0"/>
                <a:cs typeface="Times New Roman" panose="02020603050405020304" pitchFamily="18" charset="0"/>
              </a:rPr>
              <a:t> </a:t>
            </a:r>
            <a:br>
              <a:rPr lang="en-US" sz="2400" b="1" dirty="0">
                <a:solidFill>
                  <a:schemeClr val="accent5">
                    <a:lumMod val="50000"/>
                  </a:schemeClr>
                </a:solidFill>
                <a:latin typeface="Aptos" panose="020B0004020202020204" pitchFamily="34" charset="0"/>
                <a:cs typeface="Times New Roman" panose="02020603050405020304" pitchFamily="18" charset="0"/>
              </a:rPr>
            </a:br>
            <a:r>
              <a:rPr lang="en-US" sz="2400" b="1" dirty="0">
                <a:solidFill>
                  <a:schemeClr val="accent5">
                    <a:lumMod val="50000"/>
                  </a:schemeClr>
                </a:solidFill>
                <a:latin typeface="Aptos" panose="020B0004020202020204" pitchFamily="34" charset="0"/>
                <a:cs typeface="Times New Roman" panose="02020603050405020304" pitchFamily="18" charset="0"/>
                <a:hlinkClick r:id="rId2"/>
              </a:rPr>
              <a:t>https://bids.medicine.arizona.edu/data-reports/administration/speed</a:t>
            </a:r>
            <a:br>
              <a:rPr lang="en-US" sz="2400" b="1" dirty="0">
                <a:solidFill>
                  <a:schemeClr val="accent5">
                    <a:lumMod val="50000"/>
                  </a:schemeClr>
                </a:solidFill>
                <a:latin typeface="Aptos" panose="020B0004020202020204" pitchFamily="34" charset="0"/>
                <a:cs typeface="Times New Roman" panose="02020603050405020304" pitchFamily="18" charset="0"/>
              </a:rPr>
            </a:br>
            <a:endParaRPr lang="en-US" sz="2400" dirty="0">
              <a:solidFill>
                <a:srgbClr val="C00000"/>
              </a:solidFill>
              <a:latin typeface="Aptos" panose="020B000402020202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F0B9106C-B1E4-256F-2B9C-3799E66C7DDE}"/>
              </a:ext>
            </a:extLst>
          </p:cNvPr>
          <p:cNvSpPr>
            <a:spLocks noGrp="1"/>
          </p:cNvSpPr>
          <p:nvPr>
            <p:ph type="ftr" sz="quarter" idx="11"/>
          </p:nvPr>
        </p:nvSpPr>
        <p:spPr>
          <a:xfrm>
            <a:off x="3536674" y="6363224"/>
            <a:ext cx="5118652" cy="494776"/>
          </a:xfrm>
        </p:spPr>
        <p:txBody>
          <a:bodyPr/>
          <a:lstStyle/>
          <a:p>
            <a:r>
              <a:rPr lang="en-US" sz="1000" i="1" dirty="0">
                <a:solidFill>
                  <a:srgbClr val="002060"/>
                </a:solidFill>
                <a:latin typeface="Aptos" panose="020B0004020202020204" pitchFamily="34" charset="0"/>
              </a:rPr>
              <a:t>Version 1.3, Updated April 1, 2024</a:t>
            </a:r>
          </a:p>
        </p:txBody>
      </p:sp>
      <p:pic>
        <p:nvPicPr>
          <p:cNvPr id="7" name="Picture 6">
            <a:extLst>
              <a:ext uri="{FF2B5EF4-FFF2-40B4-BE49-F238E27FC236}">
                <a16:creationId xmlns:a16="http://schemas.microsoft.com/office/drawing/2014/main" id="{0B103A7E-8FB4-4E4D-51A7-8953B6ADB8FD}"/>
              </a:ext>
            </a:extLst>
          </p:cNvPr>
          <p:cNvPicPr>
            <a:picLocks noChangeAspect="1"/>
          </p:cNvPicPr>
          <p:nvPr/>
        </p:nvPicPr>
        <p:blipFill>
          <a:blip r:embed="rId3"/>
          <a:stretch>
            <a:fillRect/>
          </a:stretch>
        </p:blipFill>
        <p:spPr>
          <a:xfrm>
            <a:off x="9833586" y="88047"/>
            <a:ext cx="2259388" cy="659868"/>
          </a:xfrm>
          <a:prstGeom prst="rect">
            <a:avLst/>
          </a:prstGeom>
        </p:spPr>
      </p:pic>
      <p:pic>
        <p:nvPicPr>
          <p:cNvPr id="8" name="Picture 2" descr="COM – Tucson Awarded Full LCME Accreditation | UArizona Health Sciences">
            <a:extLst>
              <a:ext uri="{FF2B5EF4-FFF2-40B4-BE49-F238E27FC236}">
                <a16:creationId xmlns:a16="http://schemas.microsoft.com/office/drawing/2014/main" id="{ECB208FA-D9F7-CDB6-9CCB-83812EC1B4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9" y="124937"/>
            <a:ext cx="1749860" cy="72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393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C25E-2BB2-FB2B-974B-FABF765C4C9C}"/>
              </a:ext>
            </a:extLst>
          </p:cNvPr>
          <p:cNvSpPr>
            <a:spLocks noGrp="1"/>
          </p:cNvSpPr>
          <p:nvPr>
            <p:ph type="title"/>
          </p:nvPr>
        </p:nvSpPr>
        <p:spPr>
          <a:xfrm>
            <a:off x="3109912" y="510680"/>
            <a:ext cx="5972174" cy="565149"/>
          </a:xfrm>
        </p:spPr>
        <p:txBody>
          <a:bodyPr>
            <a:normAutofit fontScale="90000"/>
          </a:bodyPr>
          <a:lstStyle/>
          <a:p>
            <a:pPr algn="ctr"/>
            <a:r>
              <a:rPr lang="en-US" sz="3600" b="1" dirty="0">
                <a:solidFill>
                  <a:srgbClr val="002060"/>
                </a:solidFill>
                <a:latin typeface="Aptos"/>
                <a:cs typeface="Times New Roman"/>
              </a:rPr>
              <a:t>SPEED Dashboard </a:t>
            </a:r>
            <a:endParaRPr lang="en-US" sz="3600" b="1" dirty="0">
              <a:solidFill>
                <a:srgbClr val="002060"/>
              </a:solidFill>
              <a:latin typeface="Aptos"/>
              <a:cs typeface="Times New Roman" panose="02020603050405020304" pitchFamily="18" charset="0"/>
            </a:endParaRPr>
          </a:p>
        </p:txBody>
      </p:sp>
      <p:sp>
        <p:nvSpPr>
          <p:cNvPr id="3" name="Footer Placeholder 2">
            <a:extLst>
              <a:ext uri="{FF2B5EF4-FFF2-40B4-BE49-F238E27FC236}">
                <a16:creationId xmlns:a16="http://schemas.microsoft.com/office/drawing/2014/main" id="{55242077-8911-F301-8133-F213AE10DADA}"/>
              </a:ext>
            </a:extLst>
          </p:cNvPr>
          <p:cNvSpPr>
            <a:spLocks noGrp="1"/>
          </p:cNvSpPr>
          <p:nvPr>
            <p:ph type="ftr" sz="quarter" idx="11"/>
          </p:nvPr>
        </p:nvSpPr>
        <p:spPr>
          <a:xfrm>
            <a:off x="3541643" y="6360104"/>
            <a:ext cx="5108713" cy="497896"/>
          </a:xfrm>
        </p:spPr>
        <p:txBody>
          <a:bodyPr/>
          <a:lstStyle/>
          <a:p>
            <a:r>
              <a:rPr lang="en-US" sz="1000" i="1" dirty="0">
                <a:solidFill>
                  <a:srgbClr val="002060"/>
                </a:solidFill>
                <a:latin typeface="Aptos"/>
              </a:rPr>
              <a:t>Version 1.3, Updated April 1, 2024</a:t>
            </a:r>
          </a:p>
        </p:txBody>
      </p:sp>
      <p:pic>
        <p:nvPicPr>
          <p:cNvPr id="8" name="Picture 7">
            <a:extLst>
              <a:ext uri="{FF2B5EF4-FFF2-40B4-BE49-F238E27FC236}">
                <a16:creationId xmlns:a16="http://schemas.microsoft.com/office/drawing/2014/main" id="{8577717A-3BC1-3222-480E-27060330502B}"/>
              </a:ext>
            </a:extLst>
          </p:cNvPr>
          <p:cNvPicPr>
            <a:picLocks noChangeAspect="1"/>
          </p:cNvPicPr>
          <p:nvPr/>
        </p:nvPicPr>
        <p:blipFill>
          <a:blip r:embed="rId2"/>
          <a:stretch>
            <a:fillRect/>
          </a:stretch>
        </p:blipFill>
        <p:spPr>
          <a:xfrm>
            <a:off x="2593312" y="1083363"/>
            <a:ext cx="7005374" cy="5269207"/>
          </a:xfrm>
          <a:prstGeom prst="rect">
            <a:avLst/>
          </a:prstGeom>
        </p:spPr>
      </p:pic>
      <p:pic>
        <p:nvPicPr>
          <p:cNvPr id="9" name="Picture 8">
            <a:extLst>
              <a:ext uri="{FF2B5EF4-FFF2-40B4-BE49-F238E27FC236}">
                <a16:creationId xmlns:a16="http://schemas.microsoft.com/office/drawing/2014/main" id="{4FBB753A-3789-6479-7F79-11D4A2AF781C}"/>
              </a:ext>
            </a:extLst>
          </p:cNvPr>
          <p:cNvPicPr>
            <a:picLocks noChangeAspect="1"/>
          </p:cNvPicPr>
          <p:nvPr/>
        </p:nvPicPr>
        <p:blipFill>
          <a:blip r:embed="rId3"/>
          <a:stretch>
            <a:fillRect/>
          </a:stretch>
        </p:blipFill>
        <p:spPr>
          <a:xfrm>
            <a:off x="254371" y="250189"/>
            <a:ext cx="1749704" cy="731583"/>
          </a:xfrm>
          <a:prstGeom prst="rect">
            <a:avLst/>
          </a:prstGeom>
        </p:spPr>
      </p:pic>
      <p:sp>
        <p:nvSpPr>
          <p:cNvPr id="10" name="TextBox 9">
            <a:extLst>
              <a:ext uri="{FF2B5EF4-FFF2-40B4-BE49-F238E27FC236}">
                <a16:creationId xmlns:a16="http://schemas.microsoft.com/office/drawing/2014/main" id="{54C0A0F5-F311-2A78-4DB2-A7B260867596}"/>
              </a:ext>
            </a:extLst>
          </p:cNvPr>
          <p:cNvSpPr txBox="1"/>
          <p:nvPr/>
        </p:nvSpPr>
        <p:spPr>
          <a:xfrm>
            <a:off x="7082117" y="5244352"/>
            <a:ext cx="3594846" cy="646331"/>
          </a:xfrm>
          <a:prstGeom prst="rect">
            <a:avLst/>
          </a:prstGeom>
          <a:solidFill>
            <a:srgbClr val="007D84"/>
          </a:solidFill>
        </p:spPr>
        <p:txBody>
          <a:bodyPr wrap="square" rtlCol="0">
            <a:spAutoFit/>
          </a:bodyPr>
          <a:lstStyle/>
          <a:p>
            <a:pPr algn="ctr"/>
            <a:r>
              <a:rPr lang="en-US" dirty="0">
                <a:solidFill>
                  <a:schemeClr val="bg1"/>
                </a:solidFill>
                <a:latin typeface="Aptos" panose="020B0004020202020204" pitchFamily="34" charset="0"/>
              </a:rPr>
              <a:t>When entering data in 2024, select the Access SPEED 1.3 option</a:t>
            </a:r>
          </a:p>
        </p:txBody>
      </p:sp>
      <p:cxnSp>
        <p:nvCxnSpPr>
          <p:cNvPr id="13" name="Straight Arrow Connector 12">
            <a:extLst>
              <a:ext uri="{FF2B5EF4-FFF2-40B4-BE49-F238E27FC236}">
                <a16:creationId xmlns:a16="http://schemas.microsoft.com/office/drawing/2014/main" id="{07CDE612-B4A0-93DD-A729-DC6E64B35AB8}"/>
              </a:ext>
            </a:extLst>
          </p:cNvPr>
          <p:cNvCxnSpPr>
            <a:cxnSpLocks/>
          </p:cNvCxnSpPr>
          <p:nvPr/>
        </p:nvCxnSpPr>
        <p:spPr>
          <a:xfrm flipH="1">
            <a:off x="5576047" y="5468471"/>
            <a:ext cx="1559859"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174CD5F-7FCE-91D4-68A3-63B636904B2A}"/>
              </a:ext>
            </a:extLst>
          </p:cNvPr>
          <p:cNvSpPr/>
          <p:nvPr/>
        </p:nvSpPr>
        <p:spPr>
          <a:xfrm>
            <a:off x="4213412" y="5244352"/>
            <a:ext cx="1506070" cy="421341"/>
          </a:xfrm>
          <a:prstGeom prst="ellipse">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11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C25E-2BB2-FB2B-974B-FABF765C4C9C}"/>
              </a:ext>
            </a:extLst>
          </p:cNvPr>
          <p:cNvSpPr>
            <a:spLocks noGrp="1"/>
          </p:cNvSpPr>
          <p:nvPr>
            <p:ph type="title"/>
          </p:nvPr>
        </p:nvSpPr>
        <p:spPr>
          <a:xfrm>
            <a:off x="1167931" y="2210348"/>
            <a:ext cx="10039148" cy="1688621"/>
          </a:xfrm>
        </p:spPr>
        <p:txBody>
          <a:bodyPr>
            <a:normAutofit fontScale="90000"/>
          </a:bodyPr>
          <a:lstStyle/>
          <a:p>
            <a:pPr>
              <a:lnSpc>
                <a:spcPct val="150000"/>
              </a:lnSpc>
            </a:pPr>
            <a:r>
              <a:rPr lang="en-US" sz="2400" dirty="0">
                <a:solidFill>
                  <a:srgbClr val="002060"/>
                </a:solidFill>
                <a:latin typeface="Aptos" panose="020B0004020202020204" pitchFamily="34" charset="0"/>
                <a:cs typeface="Times New Roman" panose="02020603050405020304" pitchFamily="18" charset="0"/>
              </a:rPr>
              <a:t>After selecting, “Access SPEED 1.3” from the previous screen, you will see the following icon.  It indicates you are being directed to Microsoft Power BI, where the SPEED website and data reside.</a:t>
            </a:r>
            <a:br>
              <a:rPr lang="en-US" sz="2400" dirty="0">
                <a:solidFill>
                  <a:srgbClr val="002060"/>
                </a:solidFill>
                <a:latin typeface="Aptos" panose="020B0004020202020204" pitchFamily="34" charset="0"/>
                <a:cs typeface="Times New Roman" panose="02020603050405020304" pitchFamily="18" charset="0"/>
              </a:rPr>
            </a:br>
            <a:br>
              <a:rPr lang="en-US" sz="2400" dirty="0">
                <a:solidFill>
                  <a:srgbClr val="002060"/>
                </a:solidFill>
                <a:latin typeface="Aptos" panose="020B0004020202020204" pitchFamily="34" charset="0"/>
                <a:cs typeface="Times New Roman" panose="02020603050405020304" pitchFamily="18" charset="0"/>
              </a:rPr>
            </a:br>
            <a:endParaRPr lang="en-US" sz="2400" dirty="0">
              <a:solidFill>
                <a:srgbClr val="002060"/>
              </a:solidFill>
              <a:latin typeface="Aptos" panose="020B000402020202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55242077-8911-F301-8133-F213AE10DADA}"/>
              </a:ext>
            </a:extLst>
          </p:cNvPr>
          <p:cNvSpPr>
            <a:spLocks noGrp="1"/>
          </p:cNvSpPr>
          <p:nvPr>
            <p:ph type="ftr" sz="quarter" idx="11"/>
          </p:nvPr>
        </p:nvSpPr>
        <p:spPr>
          <a:xfrm>
            <a:off x="3546020" y="6392932"/>
            <a:ext cx="5098774" cy="465068"/>
          </a:xfrm>
        </p:spPr>
        <p:txBody>
          <a:bodyPr/>
          <a:lstStyle/>
          <a:p>
            <a:r>
              <a:rPr lang="en-US" sz="1000" i="1" dirty="0">
                <a:solidFill>
                  <a:srgbClr val="002060"/>
                </a:solidFill>
                <a:latin typeface="Aptos" panose="020B0004020202020204" pitchFamily="34" charset="0"/>
              </a:rPr>
              <a:t>Version 1.3, Updated April 1, 2024</a:t>
            </a:r>
          </a:p>
        </p:txBody>
      </p:sp>
      <p:sp>
        <p:nvSpPr>
          <p:cNvPr id="18" name="Content Placeholder 7">
            <a:extLst>
              <a:ext uri="{FF2B5EF4-FFF2-40B4-BE49-F238E27FC236}">
                <a16:creationId xmlns:a16="http://schemas.microsoft.com/office/drawing/2014/main" id="{A4290C13-11E5-650D-7563-57C18FB0DBB7}"/>
              </a:ext>
            </a:extLst>
          </p:cNvPr>
          <p:cNvSpPr>
            <a:spLocks noGrp="1"/>
          </p:cNvSpPr>
          <p:nvPr>
            <p:ph idx="1"/>
          </p:nvPr>
        </p:nvSpPr>
        <p:spPr>
          <a:xfrm>
            <a:off x="13828599" y="6720229"/>
            <a:ext cx="1952727" cy="1882901"/>
          </a:xfrm>
        </p:spPr>
        <p:txBody>
          <a:bodyPr/>
          <a:lstStyle/>
          <a:p>
            <a:endParaRPr lang="en-US" dirty="0"/>
          </a:p>
        </p:txBody>
      </p:sp>
      <p:sp>
        <p:nvSpPr>
          <p:cNvPr id="19" name="Rectangle 2">
            <a:extLst>
              <a:ext uri="{FF2B5EF4-FFF2-40B4-BE49-F238E27FC236}">
                <a16:creationId xmlns:a16="http://schemas.microsoft.com/office/drawing/2014/main" id="{D192A7C1-7127-303C-7357-0C7E11AB5874}"/>
              </a:ext>
            </a:extLst>
          </p:cNvPr>
          <p:cNvSpPr>
            <a:spLocks noChangeArrowheads="1"/>
          </p:cNvSpPr>
          <p:nvPr/>
        </p:nvSpPr>
        <p:spPr bwMode="auto">
          <a:xfrm>
            <a:off x="14355494" y="4270298"/>
            <a:ext cx="2264031" cy="12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 name="Picture 1">
            <a:extLst>
              <a:ext uri="{FF2B5EF4-FFF2-40B4-BE49-F238E27FC236}">
                <a16:creationId xmlns:a16="http://schemas.microsoft.com/office/drawing/2014/main" id="{4152BE81-050A-C096-FDF1-9DBCDC04192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31463" y="3268786"/>
            <a:ext cx="3929074" cy="22559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5A276C9-1CD0-E1ED-E8A2-15B7159DD72B}"/>
              </a:ext>
            </a:extLst>
          </p:cNvPr>
          <p:cNvPicPr>
            <a:picLocks noChangeAspect="1"/>
          </p:cNvPicPr>
          <p:nvPr/>
        </p:nvPicPr>
        <p:blipFill>
          <a:blip r:embed="rId4"/>
          <a:stretch>
            <a:fillRect/>
          </a:stretch>
        </p:blipFill>
        <p:spPr>
          <a:xfrm>
            <a:off x="9833586" y="88047"/>
            <a:ext cx="2259388" cy="659868"/>
          </a:xfrm>
          <a:prstGeom prst="rect">
            <a:avLst/>
          </a:prstGeom>
        </p:spPr>
      </p:pic>
      <p:pic>
        <p:nvPicPr>
          <p:cNvPr id="22" name="Picture 2" descr="COM – Tucson Awarded Full LCME Accreditation | UArizona Health Sciences">
            <a:extLst>
              <a:ext uri="{FF2B5EF4-FFF2-40B4-BE49-F238E27FC236}">
                <a16:creationId xmlns:a16="http://schemas.microsoft.com/office/drawing/2014/main" id="{F21EC36A-0667-962C-8869-D7BE24288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9" y="124937"/>
            <a:ext cx="1749860" cy="72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6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2DE22-C568-9A5F-EAB7-5F754B56E732}"/>
              </a:ext>
            </a:extLst>
          </p:cNvPr>
          <p:cNvSpPr>
            <a:spLocks noGrp="1"/>
          </p:cNvSpPr>
          <p:nvPr>
            <p:ph idx="1"/>
          </p:nvPr>
        </p:nvSpPr>
        <p:spPr>
          <a:xfrm>
            <a:off x="618934" y="2087418"/>
            <a:ext cx="10954131" cy="4100946"/>
          </a:xfrm>
        </p:spPr>
        <p:txBody>
          <a:bodyPr>
            <a:normAutofit/>
          </a:bodyPr>
          <a:lstStyle/>
          <a:p>
            <a:pPr marL="0" indent="0">
              <a:lnSpc>
                <a:spcPct val="120000"/>
              </a:lnSpc>
              <a:spcBef>
                <a:spcPts val="0"/>
              </a:spcBef>
              <a:buNone/>
            </a:pPr>
            <a:r>
              <a:rPr lang="en-US" sz="2400" dirty="0">
                <a:solidFill>
                  <a:schemeClr val="accent5">
                    <a:lumMod val="50000"/>
                  </a:schemeClr>
                </a:solidFill>
                <a:latin typeface="Aptos" panose="020B0004020202020204" pitchFamily="34" charset="0"/>
                <a:cs typeface="Times New Roman" panose="02020603050405020304" pitchFamily="18" charset="0"/>
              </a:rPr>
              <a:t>There is another way to navigate to the SPEED website.  You can go to the COM-ITS BIDS (Business Intelligence and Data Services) website:</a:t>
            </a:r>
          </a:p>
          <a:p>
            <a:pPr marL="0" indent="0">
              <a:lnSpc>
                <a:spcPct val="120000"/>
              </a:lnSpc>
              <a:spcBef>
                <a:spcPts val="0"/>
              </a:spcBef>
              <a:buNone/>
            </a:pPr>
            <a:endParaRPr lang="en-US" sz="1400" dirty="0">
              <a:solidFill>
                <a:schemeClr val="accent5">
                  <a:lumMod val="50000"/>
                </a:schemeClr>
              </a:solidFill>
              <a:latin typeface="Aptos" panose="020B0004020202020204" pitchFamily="34" charset="0"/>
              <a:cs typeface="Times New Roman" panose="02020603050405020304" pitchFamily="18" charset="0"/>
            </a:endParaRPr>
          </a:p>
          <a:p>
            <a:pPr marL="0" indent="0" algn="ctr">
              <a:lnSpc>
                <a:spcPct val="120000"/>
              </a:lnSpc>
              <a:spcBef>
                <a:spcPts val="0"/>
              </a:spcBef>
              <a:spcAft>
                <a:spcPts val="600"/>
              </a:spcAft>
              <a:buNone/>
            </a:pPr>
            <a:r>
              <a:rPr lang="en-US" sz="2400" dirty="0">
                <a:solidFill>
                  <a:srgbClr val="C00000"/>
                </a:solidFill>
                <a:latin typeface="Aptos" panose="020B0004020202020204" pitchFamily="34" charset="0"/>
                <a:cs typeface="Times New Roman" panose="02020603050405020304" pitchFamily="18" charset="0"/>
              </a:rPr>
              <a:t>https://</a:t>
            </a:r>
            <a:r>
              <a:rPr lang="en-US" sz="2400" dirty="0" err="1">
                <a:solidFill>
                  <a:srgbClr val="C00000"/>
                </a:solidFill>
                <a:latin typeface="Aptos" panose="020B0004020202020204" pitchFamily="34" charset="0"/>
                <a:cs typeface="Times New Roman" panose="02020603050405020304" pitchFamily="18" charset="0"/>
              </a:rPr>
              <a:t>bids.medicine.arizona.edu</a:t>
            </a:r>
            <a:r>
              <a:rPr lang="en-US" sz="2400" dirty="0">
                <a:solidFill>
                  <a:srgbClr val="C00000"/>
                </a:solidFill>
                <a:latin typeface="Aptos" panose="020B0004020202020204" pitchFamily="34" charset="0"/>
                <a:cs typeface="Times New Roman" panose="02020603050405020304" pitchFamily="18" charset="0"/>
              </a:rPr>
              <a:t>/</a:t>
            </a:r>
            <a:endParaRPr lang="en-US" sz="800" dirty="0">
              <a:solidFill>
                <a:srgbClr val="002060"/>
              </a:solidFill>
              <a:latin typeface="Aptos" panose="020B0004020202020204" pitchFamily="34" charset="0"/>
              <a:cs typeface="Times New Roman" panose="02020603050405020304" pitchFamily="18" charset="0"/>
            </a:endParaRPr>
          </a:p>
          <a:p>
            <a:pPr marL="0" indent="0">
              <a:lnSpc>
                <a:spcPct val="120000"/>
              </a:lnSpc>
              <a:spcAft>
                <a:spcPts val="1200"/>
              </a:spcAft>
              <a:buNone/>
            </a:pPr>
            <a:r>
              <a:rPr lang="en-US" sz="2400" dirty="0">
                <a:solidFill>
                  <a:srgbClr val="002060"/>
                </a:solidFill>
                <a:latin typeface="Aptos" panose="020B0004020202020204" pitchFamily="34" charset="0"/>
                <a:cs typeface="Times New Roman" panose="02020603050405020304" pitchFamily="18" charset="0"/>
              </a:rPr>
              <a:t>If you use this link and go directly to the BIDS website, you will see the following screen:</a:t>
            </a:r>
          </a:p>
        </p:txBody>
      </p:sp>
      <p:sp>
        <p:nvSpPr>
          <p:cNvPr id="4" name="Footer Placeholder 3">
            <a:extLst>
              <a:ext uri="{FF2B5EF4-FFF2-40B4-BE49-F238E27FC236}">
                <a16:creationId xmlns:a16="http://schemas.microsoft.com/office/drawing/2014/main" id="{E5DCA5DB-699A-3B84-9BFE-571CC8D76308}"/>
              </a:ext>
            </a:extLst>
          </p:cNvPr>
          <p:cNvSpPr>
            <a:spLocks noGrp="1"/>
          </p:cNvSpPr>
          <p:nvPr>
            <p:ph type="ftr" sz="quarter" idx="11"/>
          </p:nvPr>
        </p:nvSpPr>
        <p:spPr>
          <a:xfrm>
            <a:off x="3501887" y="6407378"/>
            <a:ext cx="5188226" cy="450622"/>
          </a:xfrm>
        </p:spPr>
        <p:txBody>
          <a:bodyPr/>
          <a:lstStyle/>
          <a:p>
            <a:r>
              <a:rPr lang="en-US" sz="1000" i="1" dirty="0">
                <a:solidFill>
                  <a:srgbClr val="002060"/>
                </a:solidFill>
                <a:latin typeface="Aptos" panose="020B0004020202020204" pitchFamily="34" charset="0"/>
              </a:rPr>
              <a:t>Version 1.3, Updated April 1, 2024</a:t>
            </a:r>
          </a:p>
        </p:txBody>
      </p:sp>
      <p:sp>
        <p:nvSpPr>
          <p:cNvPr id="8" name="Title 7">
            <a:extLst>
              <a:ext uri="{FF2B5EF4-FFF2-40B4-BE49-F238E27FC236}">
                <a16:creationId xmlns:a16="http://schemas.microsoft.com/office/drawing/2014/main" id="{FB286F14-22F2-42DD-6A18-8F39005907A7}"/>
              </a:ext>
            </a:extLst>
          </p:cNvPr>
          <p:cNvSpPr>
            <a:spLocks noGrp="1"/>
          </p:cNvSpPr>
          <p:nvPr>
            <p:ph type="title"/>
          </p:nvPr>
        </p:nvSpPr>
        <p:spPr>
          <a:xfrm>
            <a:off x="2723722" y="954773"/>
            <a:ext cx="6744554" cy="913631"/>
          </a:xfrm>
        </p:spPr>
        <p:txBody>
          <a:bodyPr>
            <a:normAutofit/>
          </a:bodyPr>
          <a:lstStyle/>
          <a:p>
            <a:r>
              <a:rPr lang="en-US" sz="3600" b="1" dirty="0">
                <a:solidFill>
                  <a:schemeClr val="accent5">
                    <a:lumMod val="50000"/>
                  </a:schemeClr>
                </a:solidFill>
                <a:latin typeface="Aptos" panose="020B0004020202020204" pitchFamily="34" charset="0"/>
                <a:cs typeface="Times New Roman" panose="02020603050405020304" pitchFamily="18" charset="0"/>
              </a:rPr>
              <a:t>Alternate Way to Access SPEED</a:t>
            </a:r>
          </a:p>
        </p:txBody>
      </p:sp>
      <p:pic>
        <p:nvPicPr>
          <p:cNvPr id="7" name="Picture 6">
            <a:extLst>
              <a:ext uri="{FF2B5EF4-FFF2-40B4-BE49-F238E27FC236}">
                <a16:creationId xmlns:a16="http://schemas.microsoft.com/office/drawing/2014/main" id="{75742310-714C-F084-20D8-1C4D2524FCBF}"/>
              </a:ext>
            </a:extLst>
          </p:cNvPr>
          <p:cNvPicPr>
            <a:picLocks noChangeAspect="1"/>
          </p:cNvPicPr>
          <p:nvPr/>
        </p:nvPicPr>
        <p:blipFill>
          <a:blip r:embed="rId2"/>
          <a:stretch>
            <a:fillRect/>
          </a:stretch>
        </p:blipFill>
        <p:spPr>
          <a:xfrm>
            <a:off x="9833586" y="88047"/>
            <a:ext cx="2259388" cy="659868"/>
          </a:xfrm>
          <a:prstGeom prst="rect">
            <a:avLst/>
          </a:prstGeom>
        </p:spPr>
      </p:pic>
      <p:pic>
        <p:nvPicPr>
          <p:cNvPr id="9" name="Picture 2" descr="COM – Tucson Awarded Full LCME Accreditation | UArizona Health Sciences">
            <a:extLst>
              <a:ext uri="{FF2B5EF4-FFF2-40B4-BE49-F238E27FC236}">
                <a16:creationId xmlns:a16="http://schemas.microsoft.com/office/drawing/2014/main" id="{29241774-CB1D-C07B-6943-63D318FD7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9" y="124937"/>
            <a:ext cx="1749860" cy="72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580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8C791CC244CE469B002EB1DAEBB77B" ma:contentTypeVersion="6" ma:contentTypeDescription="Create a new document." ma:contentTypeScope="" ma:versionID="04c9f87436200df36f4dfb84e89891e6">
  <xsd:schema xmlns:xsd="http://www.w3.org/2001/XMLSchema" xmlns:xs="http://www.w3.org/2001/XMLSchema" xmlns:p="http://schemas.microsoft.com/office/2006/metadata/properties" xmlns:ns2="b77e1cdf-221a-469b-bc02-991d46e1f521" xmlns:ns3="24ec08f4-d3bd-4dc2-a71b-b8f69bfa63b2" targetNamespace="http://schemas.microsoft.com/office/2006/metadata/properties" ma:root="true" ma:fieldsID="eca45cbbb7d7df52d907ca3ba62f8a06" ns2:_="" ns3:_="">
    <xsd:import namespace="b77e1cdf-221a-469b-bc02-991d46e1f521"/>
    <xsd:import namespace="24ec08f4-d3bd-4dc2-a71b-b8f69bfa63b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e1cdf-221a-469b-bc02-991d46e1f5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08f4-d3bd-4dc2-a71b-b8f69bfa63b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A3346-AAF6-4B2B-9451-B30C9FFEC2A0}">
  <ds:schemaRefs>
    <ds:schemaRef ds:uri="http://purl.org/dc/terms/"/>
    <ds:schemaRef ds:uri="24ec08f4-d3bd-4dc2-a71b-b8f69bfa63b2"/>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b77e1cdf-221a-469b-bc02-991d46e1f52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FA753E3-0BC6-4BAC-A65A-5C3AFC9D494D}">
  <ds:schemaRefs>
    <ds:schemaRef ds:uri="http://schemas.microsoft.com/sharepoint/v3/contenttype/forms"/>
  </ds:schemaRefs>
</ds:datastoreItem>
</file>

<file path=customXml/itemProps3.xml><?xml version="1.0" encoding="utf-8"?>
<ds:datastoreItem xmlns:ds="http://schemas.openxmlformats.org/officeDocument/2006/customXml" ds:itemID="{1C9C208F-A67E-45CD-A018-D6BCAEC7FF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7e1cdf-221a-469b-bc02-991d46e1f521"/>
    <ds:schemaRef ds:uri="24ec08f4-d3bd-4dc2-a71b-b8f69bfa63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15351</TotalTime>
  <Words>1066</Words>
  <Application>Microsoft Office PowerPoint</Application>
  <PresentationFormat>Widescreen</PresentationFormat>
  <Paragraphs>105</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Calibri</vt:lpstr>
      <vt:lpstr>Calibri Light</vt:lpstr>
      <vt:lpstr>proxima-nova</vt:lpstr>
      <vt:lpstr>Times New Roman</vt:lpstr>
      <vt:lpstr>Office Theme</vt:lpstr>
      <vt:lpstr>WELCOME TO SPEED!</vt:lpstr>
      <vt:lpstr>SPEED</vt:lpstr>
      <vt:lpstr>What is SPEED?</vt:lpstr>
      <vt:lpstr>PowerPoint Presentation</vt:lpstr>
      <vt:lpstr>Mission Areas</vt:lpstr>
      <vt:lpstr>Where is the SPEED Dashboard?  Access the SPEED dashboard via the following link/ location:    https://bids.medicine.arizona.edu/data-reports/administration/speed </vt:lpstr>
      <vt:lpstr>SPEED Dashboard </vt:lpstr>
      <vt:lpstr>After selecting, “Access SPEED 1.3” from the previous screen, you will see the following icon.  It indicates you are being directed to Microsoft Power BI, where the SPEED website and data reside.  </vt:lpstr>
      <vt:lpstr>Alternate Way to Access SPEED</vt:lpstr>
      <vt:lpstr>PowerPoint Presentation</vt:lpstr>
      <vt:lpstr>PowerPoint Presentation</vt:lpstr>
      <vt:lpstr>PowerPoint Presentation</vt:lpstr>
      <vt:lpstr>PowerPoint Presentation</vt:lpstr>
      <vt:lpstr>Tabs in the SPEED Dashboard</vt:lpstr>
      <vt:lpstr>PowerPoint Presentation</vt:lpstr>
      <vt:lpstr>Summary Status Table</vt:lpstr>
      <vt:lpstr>PowerPoint Presentation</vt:lpstr>
      <vt:lpstr>PowerPoint Presentation</vt:lpstr>
      <vt:lpstr>Mission Area Leader and Mission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SPEED!</dc:title>
  <dc:creator>Malin, Susan - (susanmalin)</dc:creator>
  <cp:lastModifiedBy>Bustamante, Sheila - (sbustamante)</cp:lastModifiedBy>
  <cp:revision>53</cp:revision>
  <dcterms:created xsi:type="dcterms:W3CDTF">2023-01-21T21:58:05Z</dcterms:created>
  <dcterms:modified xsi:type="dcterms:W3CDTF">2024-04-04T17:33:04Z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0x0101006D8C791CC244CE469B002EB1DAEBB77B</vt:lpwstr>
  </property>
  <property fmtid="{D5CDD505-2E9C-101B-9397-08002B2CF9AE}" pid="3" name="Order">
    <vt:r8>5300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